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66"/>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2" r:id="rId16"/>
    <p:sldId id="270" r:id="rId17"/>
    <p:sldId id="271" r:id="rId18"/>
    <p:sldId id="276" r:id="rId19"/>
    <p:sldId id="274" r:id="rId20"/>
    <p:sldId id="275" r:id="rId21"/>
    <p:sldId id="273" r:id="rId22"/>
    <p:sldId id="277" r:id="rId23"/>
    <p:sldId id="278" r:id="rId24"/>
    <p:sldId id="279" r:id="rId25"/>
    <p:sldId id="280" r:id="rId26"/>
    <p:sldId id="282" r:id="rId27"/>
    <p:sldId id="283" r:id="rId28"/>
    <p:sldId id="285" r:id="rId29"/>
    <p:sldId id="284" r:id="rId30"/>
    <p:sldId id="286" r:id="rId31"/>
    <p:sldId id="287" r:id="rId32"/>
    <p:sldId id="288" r:id="rId33"/>
    <p:sldId id="290" r:id="rId34"/>
    <p:sldId id="289" r:id="rId35"/>
    <p:sldId id="291" r:id="rId36"/>
    <p:sldId id="292" r:id="rId37"/>
    <p:sldId id="281" r:id="rId38"/>
    <p:sldId id="293" r:id="rId39"/>
    <p:sldId id="294" r:id="rId40"/>
    <p:sldId id="295" r:id="rId41"/>
    <p:sldId id="297" r:id="rId42"/>
    <p:sldId id="296" r:id="rId43"/>
    <p:sldId id="298" r:id="rId44"/>
    <p:sldId id="300" r:id="rId45"/>
    <p:sldId id="299"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94660"/>
  </p:normalViewPr>
  <p:slideViewPr>
    <p:cSldViewPr>
      <p:cViewPr varScale="1">
        <p:scale>
          <a:sx n="81" d="100"/>
          <a:sy n="81" d="100"/>
        </p:scale>
        <p:origin x="-19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A5564B-7E7C-4D23-B5D7-BDA968DF82EE}" type="datetimeFigureOut">
              <a:rPr lang="en-US" smtClean="0"/>
              <a:t>11/29/2010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BF7038-0FF8-4BD8-A16B-6F4C5FED102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FBF7038-0FF8-4BD8-A16B-6F4C5FED102E}"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17" name="Footer Placeholder 16"/>
          <p:cNvSpPr>
            <a:spLocks noGrp="1"/>
          </p:cNvSpPr>
          <p:nvPr>
            <p:ph type="ftr" sz="quarter" idx="11"/>
          </p:nvPr>
        </p:nvSpPr>
        <p:spPr/>
        <p:txBody>
          <a:bodyPr/>
          <a:lstStyle>
            <a:extLst/>
          </a:lstStyle>
          <a:p>
            <a:endParaRPr lang="el-GR"/>
          </a:p>
        </p:txBody>
      </p:sp>
      <p:sp>
        <p:nvSpPr>
          <p:cNvPr id="29" name="Slide Number Placeholder 28"/>
          <p:cNvSpPr>
            <a:spLocks noGrp="1"/>
          </p:cNvSpPr>
          <p:nvPr>
            <p:ph type="sldNum" sz="quarter" idx="12"/>
          </p:nvPr>
        </p:nvSpPr>
        <p:spPr/>
        <p:txBody>
          <a:bodyPr/>
          <a:lstStyle>
            <a:extLst/>
          </a:lstStyle>
          <a:p>
            <a:fld id="{96E1953A-423D-48A9-BE28-2B0A4F6644A0}" type="slidenum">
              <a:rPr lang="el-GR" smtClean="0"/>
              <a:pPr/>
              <a:t>‹#›</a:t>
            </a:fld>
            <a:endParaRPr lang="el-G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96E1953A-423D-48A9-BE28-2B0A4F6644A0}" type="slidenum">
              <a:rPr lang="el-GR" smtClean="0"/>
              <a:pPr/>
              <a:t>‹#›</a:t>
            </a:fld>
            <a:endParaRPr lang="el-G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6" name="Footer Placeholder 5"/>
          <p:cNvSpPr>
            <a:spLocks noGrp="1"/>
          </p:cNvSpPr>
          <p:nvPr>
            <p:ph type="ftr" sz="quarter" idx="11"/>
          </p:nvPr>
        </p:nvSpPr>
        <p:spPr/>
        <p:txBody>
          <a:bodyPr/>
          <a:lstStyle>
            <a:extLst/>
          </a:lstStyle>
          <a:p>
            <a:endParaRPr lang="el-GR"/>
          </a:p>
        </p:txBody>
      </p:sp>
      <p:sp>
        <p:nvSpPr>
          <p:cNvPr id="7" name="Slide Number Placeholder 6"/>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8" name="Footer Placeholder 7"/>
          <p:cNvSpPr>
            <a:spLocks noGrp="1"/>
          </p:cNvSpPr>
          <p:nvPr>
            <p:ph type="ftr" sz="quarter" idx="11"/>
          </p:nvPr>
        </p:nvSpPr>
        <p:spPr/>
        <p:txBody>
          <a:bodyPr/>
          <a:lstStyle>
            <a:extLst/>
          </a:lstStyle>
          <a:p>
            <a:endParaRPr lang="el-GR"/>
          </a:p>
        </p:txBody>
      </p:sp>
      <p:sp>
        <p:nvSpPr>
          <p:cNvPr id="9" name="Slide Number Placeholder 8"/>
          <p:cNvSpPr>
            <a:spLocks noGrp="1"/>
          </p:cNvSpPr>
          <p:nvPr>
            <p:ph type="sldNum" sz="quarter" idx="12"/>
          </p:nvPr>
        </p:nvSpPr>
        <p:spPr/>
        <p:txBody>
          <a:bodyPr/>
          <a:lstStyle>
            <a:extLst/>
          </a:lstStyle>
          <a:p>
            <a:fld id="{96E1953A-423D-48A9-BE28-2B0A4F6644A0}" type="slidenum">
              <a:rPr lang="el-GR" smtClean="0"/>
              <a:pPr/>
              <a:t>‹#›</a:t>
            </a:fld>
            <a:endParaRPr lang="el-G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4" name="Footer Placeholder 3"/>
          <p:cNvSpPr>
            <a:spLocks noGrp="1"/>
          </p:cNvSpPr>
          <p:nvPr>
            <p:ph type="ftr" sz="quarter" idx="11"/>
          </p:nvPr>
        </p:nvSpPr>
        <p:spPr/>
        <p:txBody>
          <a:bodyPr/>
          <a:lstStyle>
            <a:extLst/>
          </a:lstStyle>
          <a:p>
            <a:endParaRPr lang="el-GR"/>
          </a:p>
        </p:txBody>
      </p:sp>
      <p:sp>
        <p:nvSpPr>
          <p:cNvPr id="5" name="Slide Number Placeholder 4"/>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3" name="Footer Placeholder 2"/>
          <p:cNvSpPr>
            <a:spLocks noGrp="1"/>
          </p:cNvSpPr>
          <p:nvPr>
            <p:ph type="ftr" sz="quarter" idx="11"/>
          </p:nvPr>
        </p:nvSpPr>
        <p:spPr/>
        <p:txBody>
          <a:bodyPr/>
          <a:lstStyle>
            <a:extLst/>
          </a:lstStyle>
          <a:p>
            <a:endParaRPr lang="el-GR"/>
          </a:p>
        </p:txBody>
      </p:sp>
      <p:sp>
        <p:nvSpPr>
          <p:cNvPr id="4" name="Slide Number Placeholder 3"/>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6" name="Footer Placeholder 5"/>
          <p:cNvSpPr>
            <a:spLocks noGrp="1"/>
          </p:cNvSpPr>
          <p:nvPr>
            <p:ph type="ftr" sz="quarter" idx="11"/>
          </p:nvPr>
        </p:nvSpPr>
        <p:spPr/>
        <p:txBody>
          <a:bodyPr/>
          <a:lstStyle>
            <a:extLst/>
          </a:lstStyle>
          <a:p>
            <a:endParaRPr lang="el-GR"/>
          </a:p>
        </p:txBody>
      </p:sp>
      <p:sp>
        <p:nvSpPr>
          <p:cNvPr id="7" name="Slide Number Placeholder 6"/>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A5EB844E-924D-4E75-B2A6-4C5CDDFAF521}" type="datetimeFigureOut">
              <a:rPr lang="el-GR" smtClean="0"/>
              <a:pPr/>
              <a:t>11/29/2010</a:t>
            </a:fld>
            <a:endParaRPr lang="el-GR"/>
          </a:p>
        </p:txBody>
      </p:sp>
      <p:sp>
        <p:nvSpPr>
          <p:cNvPr id="6" name="Footer Placeholder 5"/>
          <p:cNvSpPr>
            <a:spLocks noGrp="1"/>
          </p:cNvSpPr>
          <p:nvPr>
            <p:ph type="ftr" sz="quarter" idx="11"/>
          </p:nvPr>
        </p:nvSpPr>
        <p:spPr>
          <a:xfrm>
            <a:off x="914400" y="55499"/>
            <a:ext cx="5562600" cy="365125"/>
          </a:xfrm>
        </p:spPr>
        <p:txBody>
          <a:bodyPr/>
          <a:lstStyle>
            <a:extLst/>
          </a:lstStyle>
          <a:p>
            <a:endParaRPr lang="el-GR"/>
          </a:p>
        </p:txBody>
      </p:sp>
      <p:sp>
        <p:nvSpPr>
          <p:cNvPr id="7" name="Slide Number Placeholder 6"/>
          <p:cNvSpPr>
            <a:spLocks noGrp="1"/>
          </p:cNvSpPr>
          <p:nvPr>
            <p:ph type="sldNum" sz="quarter" idx="12"/>
          </p:nvPr>
        </p:nvSpPr>
        <p:spPr>
          <a:xfrm>
            <a:off x="8610600" y="55499"/>
            <a:ext cx="457200" cy="365125"/>
          </a:xfrm>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EB844E-924D-4E75-B2A6-4C5CDDFAF521}" type="datetimeFigureOut">
              <a:rPr lang="el-GR" smtClean="0"/>
              <a:pPr/>
              <a:t>11/29/2010</a:t>
            </a:fld>
            <a:endParaRPr lang="el-GR"/>
          </a:p>
        </p:txBody>
      </p:sp>
      <p:sp>
        <p:nvSpPr>
          <p:cNvPr id="5" name="Footer Placeholder 4"/>
          <p:cNvSpPr>
            <a:spLocks noGrp="1"/>
          </p:cNvSpPr>
          <p:nvPr>
            <p:ph type="ftr" sz="quarter" idx="11"/>
          </p:nvPr>
        </p:nvSpPr>
        <p:spPr/>
        <p:txBody>
          <a:bodyPr/>
          <a:lstStyle>
            <a:extLst/>
          </a:lstStyle>
          <a:p>
            <a:endParaRPr lang="el-GR"/>
          </a:p>
        </p:txBody>
      </p:sp>
      <p:sp>
        <p:nvSpPr>
          <p:cNvPr id="6" name="Slide Number Placeholder 5"/>
          <p:cNvSpPr>
            <a:spLocks noGrp="1"/>
          </p:cNvSpPr>
          <p:nvPr>
            <p:ph type="sldNum" sz="quarter" idx="12"/>
          </p:nvPr>
        </p:nvSpPr>
        <p:spPr/>
        <p:txBody>
          <a:bodyPr/>
          <a:lstStyle>
            <a:extLst/>
          </a:lstStyle>
          <a:p>
            <a:fld id="{96E1953A-423D-48A9-BE28-2B0A4F6644A0}"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A5EB844E-924D-4E75-B2A6-4C5CDDFAF521}" type="datetimeFigureOut">
              <a:rPr lang="el-GR" smtClean="0"/>
              <a:pPr/>
              <a:t>11/29/2010</a:t>
            </a:fld>
            <a:endParaRPr lang="el-G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l-G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6E1953A-423D-48A9-BE28-2B0A4F6644A0}"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85926"/>
          </a:xfrm>
        </p:spPr>
        <p:txBody>
          <a:bodyPr/>
          <a:lstStyle/>
          <a:p>
            <a:r>
              <a:rPr lang="el-GR" sz="2800" dirty="0" smtClean="0"/>
              <a:t>ΒΑΣΙΚΗ ΔΟΜΗ ΚΑΙ ΛΕΙΤΟΥΡΓΙΑ ΤΟΥ ΑΝΑΠΝΕΥΣΤΙΚΟΥ ΣΥΣΤΗΜΑΤΟΣ</a:t>
            </a:r>
            <a:r>
              <a:rPr lang="el-GR" dirty="0" smtClean="0"/>
              <a:t/>
            </a:r>
            <a:br>
              <a:rPr lang="el-GR" dirty="0" smtClean="0"/>
            </a:br>
            <a:endParaRPr lang="el-GR" dirty="0"/>
          </a:p>
        </p:txBody>
      </p:sp>
      <p:sp>
        <p:nvSpPr>
          <p:cNvPr id="4" name="Content Placeholder 3"/>
          <p:cNvSpPr>
            <a:spLocks noGrp="1"/>
          </p:cNvSpPr>
          <p:nvPr>
            <p:ph sz="half" idx="1"/>
          </p:nvPr>
        </p:nvSpPr>
        <p:spPr>
          <a:xfrm>
            <a:off x="464344" y="928670"/>
            <a:ext cx="4038600" cy="5786477"/>
          </a:xfrm>
        </p:spPr>
        <p:txBody>
          <a:bodyPr>
            <a:normAutofit fontScale="70000" lnSpcReduction="20000"/>
          </a:bodyPr>
          <a:lstStyle/>
          <a:p>
            <a:pPr>
              <a:buNone/>
            </a:pPr>
            <a:r>
              <a:rPr lang="el-GR" sz="2400" dirty="0" smtClean="0"/>
              <a:t>Ανατομικα στοιχεια</a:t>
            </a:r>
          </a:p>
          <a:p>
            <a:r>
              <a:rPr lang="el-GR" sz="1600" i="1" dirty="0" smtClean="0">
                <a:solidFill>
                  <a:srgbClr val="FF0000"/>
                </a:solidFill>
              </a:rPr>
              <a:t>Τραχεια</a:t>
            </a:r>
            <a:r>
              <a:rPr lang="el-GR" sz="1600" dirty="0" smtClean="0"/>
              <a:t>(ινοελαστικος σωληνας, μηκους13 εκ. περιπου και πλατους 2,5 εκ. Περιπου,που αποτελειται απο χονδρινα ημικρικια μπροστα και μυικο–ινωδες τοιχωμα πισω,ωστε να παραμενει ανοιχτη.Βρισκεται στο μεσοθωρακιο αναμεσα στα ανω τμηματα των πνευμονων.Στο υψος της λαβης του στερνου,διακλαδιζεται στους 2 </a:t>
            </a:r>
            <a:r>
              <a:rPr lang="el-GR" sz="1600" i="1" dirty="0" smtClean="0">
                <a:solidFill>
                  <a:srgbClr val="FF0000"/>
                </a:solidFill>
              </a:rPr>
              <a:t>κυριους βρογχους</a:t>
            </a:r>
            <a:r>
              <a:rPr lang="el-GR" sz="1600" dirty="0" smtClean="0">
                <a:solidFill>
                  <a:srgbClr val="FFFFFF"/>
                </a:solidFill>
              </a:rPr>
              <a:t>(Δεξιο και αριστερο,ο καθενας εκ των οποιων εισερχεται στον δεξιο και αριστερο πνευμονα αντιστοιχα και δινει κλαδους οι οποιοι και αντιστοιχουν στα διαφορα πνευμονικα τμηματα.</a:t>
            </a:r>
          </a:p>
          <a:p>
            <a:r>
              <a:rPr lang="el-GR" sz="1600" dirty="0" smtClean="0">
                <a:solidFill>
                  <a:srgbClr val="FFFFFF"/>
                </a:solidFill>
              </a:rPr>
              <a:t>Καθε κυριος βρογχος(</a:t>
            </a:r>
            <a:r>
              <a:rPr lang="el-GR" sz="1600" dirty="0" smtClean="0">
                <a:solidFill>
                  <a:srgbClr val="FF0000"/>
                </a:solidFill>
              </a:rPr>
              <a:t>στελεχιαιος</a:t>
            </a:r>
            <a:r>
              <a:rPr lang="el-GR" sz="1600" dirty="0" smtClean="0">
                <a:solidFill>
                  <a:srgbClr val="FFFFFF"/>
                </a:solidFill>
              </a:rPr>
              <a:t>) δινει τους </a:t>
            </a:r>
            <a:r>
              <a:rPr lang="el-GR" sz="1600" dirty="0" smtClean="0">
                <a:solidFill>
                  <a:srgbClr val="FF0000"/>
                </a:solidFill>
              </a:rPr>
              <a:t>λοβαιους</a:t>
            </a:r>
            <a:r>
              <a:rPr lang="el-GR" sz="1600" dirty="0" smtClean="0">
                <a:solidFill>
                  <a:srgbClr val="FFFFFF"/>
                </a:solidFill>
              </a:rPr>
              <a:t>,για το μεν δεξιο πνευμονα τους </a:t>
            </a:r>
            <a:r>
              <a:rPr lang="el-GR" sz="1600" dirty="0" smtClean="0">
                <a:solidFill>
                  <a:srgbClr val="FF0000"/>
                </a:solidFill>
              </a:rPr>
              <a:t>ανω</a:t>
            </a:r>
            <a:r>
              <a:rPr lang="el-GR" sz="1600" dirty="0" smtClean="0">
                <a:solidFill>
                  <a:srgbClr val="FFFFFF"/>
                </a:solidFill>
              </a:rPr>
              <a:t>,</a:t>
            </a:r>
            <a:r>
              <a:rPr lang="el-GR" sz="1600" dirty="0" smtClean="0">
                <a:solidFill>
                  <a:srgbClr val="FF0000"/>
                </a:solidFill>
              </a:rPr>
              <a:t>διαμεσο</a:t>
            </a:r>
            <a:r>
              <a:rPr lang="el-GR" sz="1600" dirty="0" smtClean="0">
                <a:solidFill>
                  <a:srgbClr val="FFFFFF"/>
                </a:solidFill>
              </a:rPr>
              <a:t>,</a:t>
            </a:r>
            <a:r>
              <a:rPr lang="el-GR" sz="1600" dirty="0" smtClean="0">
                <a:solidFill>
                  <a:srgbClr val="FF0000"/>
                </a:solidFill>
              </a:rPr>
              <a:t>κατω</a:t>
            </a:r>
            <a:r>
              <a:rPr lang="el-GR" sz="1600" dirty="0" smtClean="0">
                <a:solidFill>
                  <a:srgbClr val="FFFFFF"/>
                </a:solidFill>
              </a:rPr>
              <a:t> για τον δε αριστερο, τους </a:t>
            </a:r>
            <a:r>
              <a:rPr lang="el-GR" sz="1600" dirty="0" smtClean="0">
                <a:solidFill>
                  <a:srgbClr val="FF0000"/>
                </a:solidFill>
              </a:rPr>
              <a:t>ανω</a:t>
            </a:r>
            <a:r>
              <a:rPr lang="el-GR" sz="1600" dirty="0" smtClean="0">
                <a:solidFill>
                  <a:srgbClr val="FFFFFF"/>
                </a:solidFill>
              </a:rPr>
              <a:t> και </a:t>
            </a:r>
            <a:r>
              <a:rPr lang="el-GR" sz="1600" dirty="0" smtClean="0">
                <a:solidFill>
                  <a:srgbClr val="FF0000"/>
                </a:solidFill>
              </a:rPr>
              <a:t>κατω.</a:t>
            </a:r>
            <a:r>
              <a:rPr lang="el-GR" sz="1600" dirty="0" smtClean="0">
                <a:solidFill>
                  <a:srgbClr val="FFFFFF"/>
                </a:solidFill>
              </a:rPr>
              <a:t>Οι </a:t>
            </a:r>
            <a:r>
              <a:rPr lang="el-GR" sz="1600" dirty="0" smtClean="0">
                <a:solidFill>
                  <a:srgbClr val="FF0000"/>
                </a:solidFill>
              </a:rPr>
              <a:t>λοβαιοι</a:t>
            </a:r>
            <a:r>
              <a:rPr lang="el-GR" sz="1600" dirty="0" smtClean="0">
                <a:solidFill>
                  <a:srgbClr val="FFFFFF"/>
                </a:solidFill>
              </a:rPr>
              <a:t> χωριζονται σε </a:t>
            </a:r>
            <a:r>
              <a:rPr lang="el-GR" sz="1600" dirty="0" smtClean="0">
                <a:solidFill>
                  <a:srgbClr val="FF0000"/>
                </a:solidFill>
              </a:rPr>
              <a:t>τμηματικους,</a:t>
            </a:r>
            <a:r>
              <a:rPr lang="el-GR" sz="1600" dirty="0" smtClean="0">
                <a:solidFill>
                  <a:srgbClr val="FFFFFF"/>
                </a:solidFill>
              </a:rPr>
              <a:t> οι οποιοι δινουν τους </a:t>
            </a:r>
            <a:r>
              <a:rPr lang="el-GR" sz="1600" dirty="0" smtClean="0">
                <a:solidFill>
                  <a:srgbClr val="FF0000"/>
                </a:solidFill>
              </a:rPr>
              <a:t>υποτμηματικους</a:t>
            </a:r>
            <a:r>
              <a:rPr lang="el-GR" sz="1600" dirty="0" smtClean="0">
                <a:solidFill>
                  <a:srgbClr val="FFFFFF"/>
                </a:solidFill>
              </a:rPr>
              <a:t> μεχρι να φτασουμε στα </a:t>
            </a:r>
            <a:r>
              <a:rPr lang="el-GR" sz="1600" dirty="0" smtClean="0">
                <a:solidFill>
                  <a:srgbClr val="FF0000"/>
                </a:solidFill>
              </a:rPr>
              <a:t>βρογχιολια</a:t>
            </a:r>
            <a:r>
              <a:rPr lang="el-GR" sz="1600" dirty="0" smtClean="0">
                <a:solidFill>
                  <a:srgbClr val="FFFFFF"/>
                </a:solidFill>
              </a:rPr>
              <a:t>(4</a:t>
            </a:r>
            <a:r>
              <a:rPr lang="el-GR" sz="1600" baseline="30000" dirty="0" smtClean="0">
                <a:solidFill>
                  <a:srgbClr val="FFFFFF"/>
                </a:solidFill>
              </a:rPr>
              <a:t>η</a:t>
            </a:r>
            <a:r>
              <a:rPr lang="el-GR" sz="1600" dirty="0" smtClean="0">
                <a:solidFill>
                  <a:srgbClr val="FFFFFF"/>
                </a:solidFill>
              </a:rPr>
              <a:t> διακλαδωση )οπου απο εδω και κατω χανεται το χονδρινο στοιχειο προοδευτικα και παραμενει κυριως το μυικο στοιχειο στο τοιχωμα)μεχρι να φτασουμε στην 16</a:t>
            </a:r>
            <a:r>
              <a:rPr lang="el-GR" sz="1600" baseline="30000" dirty="0" smtClean="0">
                <a:solidFill>
                  <a:srgbClr val="FFFFFF"/>
                </a:solidFill>
              </a:rPr>
              <a:t>η</a:t>
            </a:r>
            <a:r>
              <a:rPr lang="el-GR" sz="1600" dirty="0" smtClean="0">
                <a:solidFill>
                  <a:srgbClr val="FFFFFF"/>
                </a:solidFill>
              </a:rPr>
              <a:t> διακλαδωση τα </a:t>
            </a:r>
            <a:r>
              <a:rPr lang="el-GR" sz="1600" dirty="0" smtClean="0">
                <a:solidFill>
                  <a:srgbClr val="FF0000"/>
                </a:solidFill>
              </a:rPr>
              <a:t>τελικα βρογχιολια </a:t>
            </a:r>
            <a:r>
              <a:rPr lang="el-GR" sz="1600" dirty="0" smtClean="0">
                <a:solidFill>
                  <a:srgbClr val="FFFFFF"/>
                </a:solidFill>
              </a:rPr>
              <a:t>και απο εκει και κατω ξεκιναει η περιοχη οπου γινεται η ανταλλαγη των αεριων(</a:t>
            </a:r>
            <a:r>
              <a:rPr lang="el-GR" sz="1600" dirty="0" smtClean="0">
                <a:solidFill>
                  <a:srgbClr val="FF0000"/>
                </a:solidFill>
              </a:rPr>
              <a:t>αναπνευστικα βρογχιολια </a:t>
            </a:r>
            <a:r>
              <a:rPr lang="el-GR" sz="1600" dirty="0" smtClean="0">
                <a:solidFill>
                  <a:srgbClr val="FFFFFF"/>
                </a:solidFill>
              </a:rPr>
              <a:t>,</a:t>
            </a:r>
            <a:r>
              <a:rPr lang="el-GR" sz="1600" dirty="0" smtClean="0">
                <a:solidFill>
                  <a:srgbClr val="FF0000"/>
                </a:solidFill>
              </a:rPr>
              <a:t>κυψελιδικοι ποροι,κυψελιδικοι σακοι</a:t>
            </a:r>
            <a:r>
              <a:rPr lang="el-GR" sz="1600" dirty="0" smtClean="0">
                <a:solidFill>
                  <a:srgbClr val="FFFFFF"/>
                </a:solidFill>
              </a:rPr>
              <a:t>,</a:t>
            </a:r>
            <a:r>
              <a:rPr lang="el-GR" sz="1600" dirty="0" smtClean="0">
                <a:solidFill>
                  <a:srgbClr val="FF0000"/>
                </a:solidFill>
              </a:rPr>
              <a:t>αναπνευστικες κυψελιδες</a:t>
            </a:r>
            <a:r>
              <a:rPr lang="el-GR" sz="1600" dirty="0" smtClean="0">
                <a:solidFill>
                  <a:srgbClr val="FFFFFF"/>
                </a:solidFill>
              </a:rPr>
              <a:t>)ακομα δηλαδη 7 διακλαδωσεις.</a:t>
            </a:r>
          </a:p>
          <a:p>
            <a:r>
              <a:rPr lang="el-GR" sz="1600" dirty="0" smtClean="0">
                <a:solidFill>
                  <a:srgbClr val="FFFFFF"/>
                </a:solidFill>
              </a:rPr>
              <a:t>Αντιστοιχα ο καθε πνευμονας αποτελειται απο μεγαλα τμηματα ,</a:t>
            </a:r>
            <a:r>
              <a:rPr lang="el-GR" sz="1600" dirty="0" smtClean="0">
                <a:solidFill>
                  <a:srgbClr val="FF0000"/>
                </a:solidFill>
              </a:rPr>
              <a:t>λοβους</a:t>
            </a:r>
            <a:r>
              <a:rPr lang="el-GR" sz="1600" dirty="0" smtClean="0">
                <a:solidFill>
                  <a:srgbClr val="FFFFFF"/>
                </a:solidFill>
              </a:rPr>
              <a:t> οι οποιοι αποτελουνται ο καθενας απο </a:t>
            </a:r>
            <a:r>
              <a:rPr lang="el-GR" sz="1600" dirty="0" smtClean="0">
                <a:solidFill>
                  <a:srgbClr val="FF0000"/>
                </a:solidFill>
              </a:rPr>
              <a:t>βρογχοπνευμονικα τμηματα </a:t>
            </a:r>
            <a:r>
              <a:rPr lang="el-GR" sz="1600" dirty="0" smtClean="0">
                <a:solidFill>
                  <a:srgbClr val="FFFFFF"/>
                </a:solidFill>
              </a:rPr>
              <a:t>που αντοιστοιχουν στους τμηματικους βρογχους και ουτω καθεξης μεχρι να φτασουμε στο </a:t>
            </a:r>
            <a:r>
              <a:rPr lang="el-GR" sz="1600" dirty="0" smtClean="0">
                <a:solidFill>
                  <a:srgbClr val="FF0000"/>
                </a:solidFill>
              </a:rPr>
              <a:t>πνευμονικο λοβιδιο </a:t>
            </a:r>
            <a:r>
              <a:rPr lang="el-GR" sz="1600" dirty="0" smtClean="0">
                <a:solidFill>
                  <a:srgbClr val="FF0000"/>
                </a:solidFill>
              </a:rPr>
              <a:t>και</a:t>
            </a:r>
            <a:r>
              <a:rPr lang="el-GR" sz="1600" dirty="0" smtClean="0">
                <a:solidFill>
                  <a:srgbClr val="FF0000"/>
                </a:solidFill>
              </a:rPr>
              <a:t> </a:t>
            </a:r>
            <a:r>
              <a:rPr lang="el-GR" sz="1600" dirty="0" smtClean="0">
                <a:solidFill>
                  <a:srgbClr val="FF0000"/>
                </a:solidFill>
              </a:rPr>
              <a:t>βοτρυδιο </a:t>
            </a:r>
            <a:r>
              <a:rPr lang="el-GR" sz="1600" dirty="0" smtClean="0">
                <a:solidFill>
                  <a:srgbClr val="FFFFFF"/>
                </a:solidFill>
              </a:rPr>
              <a:t>οπου γινεται η ανταλλαγη των αεριων.</a:t>
            </a:r>
          </a:p>
          <a:p>
            <a:r>
              <a:rPr lang="el-GR" sz="1600" dirty="0" smtClean="0">
                <a:solidFill>
                  <a:srgbClr val="FFFFFF"/>
                </a:solidFill>
              </a:rPr>
              <a:t>ΔΕΞΙΟΣ ΠΝΕΥΜΟΝΑΣ </a:t>
            </a:r>
            <a:r>
              <a:rPr lang="el-GR" sz="1600" dirty="0" smtClean="0">
                <a:solidFill>
                  <a:srgbClr val="FF0000"/>
                </a:solidFill>
              </a:rPr>
              <a:t>ανω,μεσος,κατω</a:t>
            </a:r>
            <a:r>
              <a:rPr lang="el-GR" sz="1600" dirty="0" smtClean="0">
                <a:solidFill>
                  <a:srgbClr val="FFFFFF"/>
                </a:solidFill>
              </a:rPr>
              <a:t> λοβος</a:t>
            </a:r>
          </a:p>
          <a:p>
            <a:r>
              <a:rPr lang="el-GR" sz="1600" dirty="0" smtClean="0">
                <a:solidFill>
                  <a:srgbClr val="FFFFFF"/>
                </a:solidFill>
              </a:rPr>
              <a:t>ΑΡΙΣΤΕΡΟΣ ΠΝΕΥΜΟΝΑΣ </a:t>
            </a:r>
            <a:r>
              <a:rPr lang="el-GR" sz="1600" dirty="0" smtClean="0">
                <a:solidFill>
                  <a:srgbClr val="FF0000"/>
                </a:solidFill>
              </a:rPr>
              <a:t>ανω και κατω</a:t>
            </a:r>
            <a:endParaRPr lang="el-GR" sz="1600" dirty="0">
              <a:solidFill>
                <a:srgbClr val="FF0000"/>
              </a:solidFill>
            </a:endParaRPr>
          </a:p>
        </p:txBody>
      </p:sp>
      <p:sp>
        <p:nvSpPr>
          <p:cNvPr id="5" name="Content Placeholder 4"/>
          <p:cNvSpPr>
            <a:spLocks noGrp="1"/>
          </p:cNvSpPr>
          <p:nvPr>
            <p:ph sz="half" idx="2"/>
          </p:nvPr>
        </p:nvSpPr>
        <p:spPr>
          <a:xfrm>
            <a:off x="4500562" y="857232"/>
            <a:ext cx="4643438" cy="5857917"/>
          </a:xfrm>
        </p:spPr>
        <p:txBody>
          <a:bodyPr>
            <a:normAutofit fontScale="70000" lnSpcReduction="20000"/>
          </a:bodyPr>
          <a:lstStyle/>
          <a:p>
            <a:r>
              <a:rPr lang="el-GR" sz="2000" i="1" dirty="0" smtClean="0">
                <a:solidFill>
                  <a:srgbClr val="FF0000"/>
                </a:solidFill>
              </a:rPr>
              <a:t>Αιματωση         </a:t>
            </a:r>
            <a:r>
              <a:rPr lang="el-GR" sz="1700" i="1" dirty="0" smtClean="0">
                <a:solidFill>
                  <a:srgbClr val="FF0000"/>
                </a:solidFill>
              </a:rPr>
              <a:t>Πνευμονικες αρτηριες</a:t>
            </a:r>
            <a:r>
              <a:rPr lang="el-GR" sz="1700" i="1" dirty="0" smtClean="0">
                <a:solidFill>
                  <a:srgbClr val="FFFFFF"/>
                </a:solidFill>
              </a:rPr>
              <a:t>  απο την δεξια κοιλια της καρδιας </a:t>
            </a:r>
          </a:p>
          <a:p>
            <a:r>
              <a:rPr lang="el-GR" sz="1700" i="1" dirty="0" smtClean="0">
                <a:solidFill>
                  <a:srgbClr val="FFFFFF"/>
                </a:solidFill>
              </a:rPr>
              <a:t>                          </a:t>
            </a:r>
            <a:r>
              <a:rPr lang="el-GR" sz="1700" i="1" dirty="0" smtClean="0">
                <a:solidFill>
                  <a:srgbClr val="FF0000"/>
                </a:solidFill>
              </a:rPr>
              <a:t>Βρογχικες α</a:t>
            </a:r>
            <a:r>
              <a:rPr lang="el-GR" sz="1700" i="1" dirty="0" smtClean="0">
                <a:solidFill>
                  <a:srgbClr val="FFFFFF"/>
                </a:solidFill>
              </a:rPr>
              <a:t>. Απο την αορτη  </a:t>
            </a:r>
          </a:p>
          <a:p>
            <a:r>
              <a:rPr lang="el-GR" sz="1700" i="1" dirty="0" smtClean="0">
                <a:solidFill>
                  <a:srgbClr val="FFFFFF"/>
                </a:solidFill>
              </a:rPr>
              <a:t>Το  φλεβικο αιμα αφου οξυγονωθει στους πνευμονες με τις </a:t>
            </a:r>
            <a:r>
              <a:rPr lang="el-GR" sz="1700" i="1" dirty="0" smtClean="0">
                <a:solidFill>
                  <a:srgbClr val="FF0000"/>
                </a:solidFill>
              </a:rPr>
              <a:t>πνευμονικες φλεβες(αρτηριακο πλεον) </a:t>
            </a:r>
            <a:r>
              <a:rPr lang="el-GR" sz="1700" i="1" dirty="0" smtClean="0">
                <a:solidFill>
                  <a:srgbClr val="FFFFFF"/>
                </a:solidFill>
              </a:rPr>
              <a:t>εισερχεται στον αριστερο κολπο της καρδιας και απο εκει με την συστηματικη κυκλοφορια παει στους διαφορους ιστους ,το οξυγονο αποδιδεται για καταναλωση και παραγωγη ενεργειας,επιστρεφει  φτωχο σε οξυγονο μεσω του φλεβικου δικτυου και την </a:t>
            </a:r>
            <a:r>
              <a:rPr lang="el-GR" sz="1700" i="1" dirty="0" smtClean="0">
                <a:solidFill>
                  <a:srgbClr val="FF0000"/>
                </a:solidFill>
              </a:rPr>
              <a:t>ανω και κατω κοιλη φλεβα </a:t>
            </a:r>
            <a:r>
              <a:rPr lang="el-GR" sz="1700" i="1" dirty="0" smtClean="0">
                <a:solidFill>
                  <a:srgbClr val="FFFFFF"/>
                </a:solidFill>
              </a:rPr>
              <a:t>στον δεξιο κολπο και απο εκι στην δεξια κοιλια και οκυκλος ξαναρχιζει.</a:t>
            </a:r>
          </a:p>
          <a:p>
            <a:r>
              <a:rPr lang="el-GR" sz="1700" i="1" dirty="0" smtClean="0">
                <a:solidFill>
                  <a:srgbClr val="FFFFFF"/>
                </a:solidFill>
              </a:rPr>
              <a:t>Ο πνευμονας εχει και λεμφικο δικτυο (λεμφαγεια και λεμφαδενες οπου κυκλοφορουν  λευκα αιμοσφαιρια που συλλεγουν-καταστρεφουν μικροβια.Τα λεμφαγεια καταληγουν στον </a:t>
            </a:r>
            <a:r>
              <a:rPr lang="el-GR" sz="1700" i="1" dirty="0" smtClean="0">
                <a:solidFill>
                  <a:srgbClr val="FF0000"/>
                </a:solidFill>
              </a:rPr>
              <a:t>μειζων θωρακικο </a:t>
            </a:r>
            <a:r>
              <a:rPr lang="el-GR" sz="1700" i="1" dirty="0" smtClean="0">
                <a:solidFill>
                  <a:srgbClr val="FFFFFF"/>
                </a:solidFill>
              </a:rPr>
              <a:t>πορο που χυνεται στην συμβολη της δεξιας σφαγητιδας με την ανω κοιλη φλεβα . </a:t>
            </a:r>
          </a:p>
          <a:p>
            <a:endParaRPr lang="el-GR" sz="1700" i="1" dirty="0" smtClean="0">
              <a:solidFill>
                <a:srgbClr val="FFFFFF"/>
              </a:solidFill>
            </a:endParaRPr>
          </a:p>
          <a:p>
            <a:r>
              <a:rPr lang="el-GR" sz="1700" i="1" dirty="0" smtClean="0">
                <a:solidFill>
                  <a:srgbClr val="FF0000"/>
                </a:solidFill>
              </a:rPr>
              <a:t>Μυες της αναπνοης            </a:t>
            </a:r>
            <a:r>
              <a:rPr lang="el-GR" sz="1700" i="1" dirty="0" smtClean="0">
                <a:solidFill>
                  <a:srgbClr val="FFFFFF"/>
                </a:solidFill>
              </a:rPr>
              <a:t>Εισπνευστικοι(</a:t>
            </a:r>
            <a:r>
              <a:rPr lang="el-GR" sz="1700" i="1" dirty="0" smtClean="0">
                <a:solidFill>
                  <a:srgbClr val="FF0000"/>
                </a:solidFill>
              </a:rPr>
              <a:t>διαφραγμα</a:t>
            </a:r>
            <a:r>
              <a:rPr lang="el-GR" sz="1700" i="1" dirty="0" smtClean="0">
                <a:solidFill>
                  <a:srgbClr val="FFFFFF"/>
                </a:solidFill>
              </a:rPr>
              <a:t>,</a:t>
            </a:r>
            <a:r>
              <a:rPr lang="el-GR" sz="1700" i="1" dirty="0" smtClean="0">
                <a:solidFill>
                  <a:srgbClr val="FF0000"/>
                </a:solidFill>
              </a:rPr>
              <a:t>εξω μεσοπλευριοι</a:t>
            </a:r>
            <a:r>
              <a:rPr lang="el-GR" sz="1700" i="1" dirty="0" smtClean="0">
                <a:solidFill>
                  <a:srgbClr val="FFFFFF"/>
                </a:solidFill>
              </a:rPr>
              <a:t>,στερνοκειδομαστοειδης,σκαληνοι)</a:t>
            </a:r>
          </a:p>
          <a:p>
            <a:r>
              <a:rPr lang="el-GR" sz="1700" i="1" dirty="0" smtClean="0">
                <a:solidFill>
                  <a:srgbClr val="FFFFFF"/>
                </a:solidFill>
              </a:rPr>
              <a:t>Εκπνευστικοι(εσω μεσοπλευριοι,κοιλιακοι)</a:t>
            </a:r>
          </a:p>
          <a:p>
            <a:endParaRPr lang="el-GR" sz="1700" i="1" dirty="0" smtClean="0">
              <a:solidFill>
                <a:srgbClr val="FFFFFF"/>
              </a:solidFill>
            </a:endParaRPr>
          </a:p>
          <a:p>
            <a:r>
              <a:rPr lang="el-GR" sz="1700" i="1" dirty="0" smtClean="0">
                <a:solidFill>
                  <a:srgbClr val="FF0000"/>
                </a:solidFill>
              </a:rPr>
              <a:t>Νευρωση</a:t>
            </a:r>
            <a:r>
              <a:rPr lang="el-GR" sz="1700" i="1" dirty="0" smtClean="0">
                <a:solidFill>
                  <a:srgbClr val="FFFFFF"/>
                </a:solidFill>
              </a:rPr>
              <a:t>(Κεντρικο νευρικο απο το αυτονομο νευρικο) Ερεθισμα απο βρογχους παει στο κεντρο της αναπνοης στον προμηκη και την γεφυρα και εκει δινεται το σημα για να ξεκινησει η εισπνοη(ενεργητικα) που διαρκει 2 δευτερολεπτα.Μετα το σημα σταματα και ετσι εχουμε την εκπνοη(παθητικα) που και αυτη διαρκει 2 με 4 δευτερα.Στις αποφρακτικες παθησεις οπου ο αερας δεν μπορει να βγει απο τα πνευμονια ο χρονος εκπνοης παρατεινεται.</a:t>
            </a:r>
          </a:p>
          <a:p>
            <a:endParaRPr lang="el-GR" sz="1700" i="1" dirty="0" smtClean="0">
              <a:solidFill>
                <a:srgbClr val="FFFFFF"/>
              </a:solidFill>
            </a:endParaRPr>
          </a:p>
          <a:p>
            <a:endParaRPr lang="el-GR" sz="1700" i="1" dirty="0" smtClean="0">
              <a:solidFill>
                <a:srgbClr val="FFFFFF"/>
              </a:solidFill>
            </a:endParaRPr>
          </a:p>
          <a:p>
            <a:endParaRPr lang="el-GR" sz="1700" i="1" dirty="0">
              <a:solidFill>
                <a:srgbClr val="FF0000"/>
              </a:solidFill>
            </a:endParaRPr>
          </a:p>
        </p:txBody>
      </p:sp>
      <p:sp>
        <p:nvSpPr>
          <p:cNvPr id="6" name="Notched Right Arrow 5"/>
          <p:cNvSpPr/>
          <p:nvPr/>
        </p:nvSpPr>
        <p:spPr>
          <a:xfrm>
            <a:off x="5857884" y="928670"/>
            <a:ext cx="357190" cy="142876"/>
          </a:xfrm>
          <a:prstGeom prst="notched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dirty="0">
              <a:solidFill>
                <a:srgbClr val="FFFF00"/>
              </a:solidFill>
            </a:endParaRPr>
          </a:p>
        </p:txBody>
      </p:sp>
      <p:sp>
        <p:nvSpPr>
          <p:cNvPr id="7" name="Notched Right Arrow 6"/>
          <p:cNvSpPr/>
          <p:nvPr/>
        </p:nvSpPr>
        <p:spPr>
          <a:xfrm>
            <a:off x="5857884" y="1285860"/>
            <a:ext cx="357190" cy="142876"/>
          </a:xfrm>
          <a:prstGeom prst="notched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NC00033.jpg"/>
          <p:cNvPicPr>
            <a:picLocks noGrp="1" noChangeAspect="1"/>
          </p:cNvPicPr>
          <p:nvPr>
            <p:ph sz="half" idx="1"/>
          </p:nvPr>
        </p:nvPicPr>
        <p:blipFill>
          <a:blip r:embed="rId2" cstate="print"/>
          <a:stretch>
            <a:fillRect/>
          </a:stretch>
        </p:blipFill>
        <p:spPr>
          <a:xfrm rot="16200000">
            <a:off x="-267924" y="1553753"/>
            <a:ext cx="5000660" cy="3750495"/>
          </a:xfrm>
        </p:spPr>
      </p:pic>
      <p:pic>
        <p:nvPicPr>
          <p:cNvPr id="6" name="Content Placeholder 5" descr="SNC00032.jpg"/>
          <p:cNvPicPr>
            <a:picLocks noGrp="1" noChangeAspect="1"/>
          </p:cNvPicPr>
          <p:nvPr>
            <p:ph sz="half" idx="2"/>
          </p:nvPr>
        </p:nvPicPr>
        <p:blipFill>
          <a:blip r:embed="rId3" cstate="print"/>
          <a:stretch>
            <a:fillRect/>
          </a:stretch>
        </p:blipFill>
        <p:spPr>
          <a:xfrm rot="16200000">
            <a:off x="4304109" y="1553753"/>
            <a:ext cx="5000661" cy="3750496"/>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NC00030.jpg"/>
          <p:cNvPicPr>
            <a:picLocks noGrp="1" noChangeAspect="1"/>
          </p:cNvPicPr>
          <p:nvPr>
            <p:ph sz="half" idx="1"/>
          </p:nvPr>
        </p:nvPicPr>
        <p:blipFill>
          <a:blip r:embed="rId2" cstate="print"/>
          <a:stretch>
            <a:fillRect/>
          </a:stretch>
        </p:blipFill>
        <p:spPr>
          <a:xfrm rot="16200000">
            <a:off x="5667830" y="3690494"/>
            <a:ext cx="3571876" cy="2763137"/>
          </a:xfrm>
        </p:spPr>
      </p:pic>
      <p:pic>
        <p:nvPicPr>
          <p:cNvPr id="6" name="Content Placeholder 5" descr="SNC00031.jpg"/>
          <p:cNvPicPr>
            <a:picLocks noGrp="1" noChangeAspect="1"/>
          </p:cNvPicPr>
          <p:nvPr>
            <p:ph sz="half" idx="2"/>
          </p:nvPr>
        </p:nvPicPr>
        <p:blipFill>
          <a:blip r:embed="rId3" cstate="print"/>
          <a:stretch>
            <a:fillRect/>
          </a:stretch>
        </p:blipFill>
        <p:spPr>
          <a:xfrm rot="16200000">
            <a:off x="-289327" y="289327"/>
            <a:ext cx="3214686" cy="2636031"/>
          </a:xfrm>
        </p:spPr>
      </p:pic>
      <p:pic>
        <p:nvPicPr>
          <p:cNvPr id="7" name="Picture 6" descr="SNC00029.jpg"/>
          <p:cNvPicPr>
            <a:picLocks noChangeAspect="1"/>
          </p:cNvPicPr>
          <p:nvPr/>
        </p:nvPicPr>
        <p:blipFill>
          <a:blip r:embed="rId4" cstate="print"/>
          <a:stretch>
            <a:fillRect/>
          </a:stretch>
        </p:blipFill>
        <p:spPr>
          <a:xfrm rot="16200000">
            <a:off x="2513771" y="1558139"/>
            <a:ext cx="3643338" cy="295590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      Μηχανικη αναπνοης</a:t>
            </a:r>
            <a:endParaRPr lang="el-GR" dirty="0"/>
          </a:p>
        </p:txBody>
      </p:sp>
      <p:pic>
        <p:nvPicPr>
          <p:cNvPr id="5" name="Content Placeholder 4" descr="SNC00035.jpg"/>
          <p:cNvPicPr>
            <a:picLocks noGrp="1" noChangeAspect="1"/>
          </p:cNvPicPr>
          <p:nvPr>
            <p:ph sz="half" idx="1"/>
          </p:nvPr>
        </p:nvPicPr>
        <p:blipFill>
          <a:blip r:embed="rId2" cstate="print"/>
          <a:stretch>
            <a:fillRect/>
          </a:stretch>
        </p:blipFill>
        <p:spPr>
          <a:xfrm rot="16200000">
            <a:off x="1297760" y="1940684"/>
            <a:ext cx="5619789" cy="4214842"/>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6345936"/>
          </a:xfrm>
        </p:spPr>
        <p:txBody>
          <a:bodyPr/>
          <a:lstStyle/>
          <a:p>
            <a:r>
              <a:rPr lang="el-GR" sz="2400" dirty="0" smtClean="0"/>
              <a:t>Παθολογια</a:t>
            </a:r>
            <a:r>
              <a:rPr lang="el-GR" dirty="0" smtClean="0"/>
              <a:t/>
            </a:r>
            <a:br>
              <a:rPr lang="el-GR" dirty="0" smtClean="0"/>
            </a:br>
            <a:endParaRPr lang="el-GR" dirty="0"/>
          </a:p>
        </p:txBody>
      </p:sp>
      <p:sp>
        <p:nvSpPr>
          <p:cNvPr id="6" name="Content Placeholder 5"/>
          <p:cNvSpPr>
            <a:spLocks noGrp="1"/>
          </p:cNvSpPr>
          <p:nvPr>
            <p:ph sz="half" idx="1"/>
          </p:nvPr>
        </p:nvSpPr>
        <p:spPr>
          <a:xfrm>
            <a:off x="464344" y="1000109"/>
            <a:ext cx="8679656" cy="5296356"/>
          </a:xfrm>
        </p:spPr>
        <p:txBody>
          <a:bodyPr>
            <a:normAutofit fontScale="92500"/>
          </a:bodyPr>
          <a:lstStyle/>
          <a:p>
            <a:r>
              <a:rPr lang="el-GR" sz="2400" dirty="0" smtClean="0">
                <a:solidFill>
                  <a:srgbClr val="FF0000"/>
                </a:solidFill>
              </a:rPr>
              <a:t>Υποξαιμια</a:t>
            </a:r>
            <a:r>
              <a:rPr lang="el-GR" dirty="0" smtClean="0"/>
              <a:t>= </a:t>
            </a:r>
            <a:r>
              <a:rPr lang="el-GR" sz="2400" b="1" i="1" dirty="0" smtClean="0"/>
              <a:t>Πτωση του οξυγονου</a:t>
            </a:r>
            <a:r>
              <a:rPr lang="en-US" sz="2400" b="1" i="1" dirty="0" smtClean="0"/>
              <a:t>(O2)</a:t>
            </a:r>
            <a:r>
              <a:rPr lang="el-GR" sz="2400" b="1" i="1" dirty="0" smtClean="0"/>
              <a:t> στο αρτηριακο αιμα</a:t>
            </a:r>
            <a:r>
              <a:rPr lang="el-GR" sz="2400" dirty="0" smtClean="0"/>
              <a:t>.Η υποξαιμια εχει ως αποτελεσμα την χαμηλη αποδοση οξυγονου στους ιστους και προκαλει ιστικη υποξια(τα κυτταρα πεθαινουν λογω απουσιας οξυγονου)</a:t>
            </a:r>
          </a:p>
          <a:p>
            <a:endParaRPr lang="el-GR" sz="2400" dirty="0" smtClean="0"/>
          </a:p>
          <a:p>
            <a:r>
              <a:rPr lang="el-GR" sz="2400" dirty="0" smtClean="0">
                <a:solidFill>
                  <a:srgbClr val="FF0000"/>
                </a:solidFill>
              </a:rPr>
              <a:t>Υπερκαπνια</a:t>
            </a:r>
            <a:r>
              <a:rPr lang="el-GR" sz="2400" dirty="0" smtClean="0"/>
              <a:t>= Αυξηση του διοξειδιου του ανθρακα(</a:t>
            </a:r>
            <a:r>
              <a:rPr lang="en-US" sz="2400" dirty="0" smtClean="0"/>
              <a:t>Co2)</a:t>
            </a:r>
            <a:r>
              <a:rPr lang="el-GR" sz="2400" dirty="0" smtClean="0"/>
              <a:t>στο αρτηριακο αιμα.</a:t>
            </a:r>
          </a:p>
          <a:p>
            <a:r>
              <a:rPr lang="el-GR" sz="2400" dirty="0" smtClean="0">
                <a:solidFill>
                  <a:srgbClr val="FF0000"/>
                </a:solidFill>
              </a:rPr>
              <a:t>Αερισμος</a:t>
            </a:r>
            <a:r>
              <a:rPr lang="el-GR" sz="2400" dirty="0" smtClean="0"/>
              <a:t>=Διαδικασια με την οποια ανανεωνεται ο αερας στις κυψελιδες(με την εισπνοη εισερχεται οξυγονο και την εκπνοη αποβαλλεται διοξειδιο του ανθρακα)Με τον αερισμο εξασφαλιζεται η συνεχης εισοδος οξυγονου στις κυψελιδες και η συνεχης απομακρυνση διοξειδιου απο τις κυψελιδες στον αερα</a:t>
            </a:r>
            <a:endParaRPr lang="el-GR"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Αναπνευστικη Ανεπαρκεια</a:t>
            </a:r>
            <a:br>
              <a:rPr lang="el-GR" dirty="0" smtClean="0"/>
            </a:br>
            <a:endParaRPr lang="el-GR" dirty="0"/>
          </a:p>
        </p:txBody>
      </p:sp>
      <p:sp>
        <p:nvSpPr>
          <p:cNvPr id="3" name="Content Placeholder 2"/>
          <p:cNvSpPr>
            <a:spLocks noGrp="1"/>
          </p:cNvSpPr>
          <p:nvPr>
            <p:ph sz="half" idx="1"/>
          </p:nvPr>
        </p:nvSpPr>
        <p:spPr>
          <a:xfrm>
            <a:off x="464344" y="1770501"/>
            <a:ext cx="8679656" cy="4525963"/>
          </a:xfrm>
        </p:spPr>
        <p:txBody>
          <a:bodyPr/>
          <a:lstStyle/>
          <a:p>
            <a:r>
              <a:rPr lang="el-GR" dirty="0" smtClean="0"/>
              <a:t>Αδυναμια επαρκους οξυγονωσης του αιματος</a:t>
            </a:r>
          </a:p>
          <a:p>
            <a:r>
              <a:rPr lang="el-GR" dirty="0" smtClean="0"/>
              <a:t>Αδυναμια επαρκους αποβολης διοξειδιου</a:t>
            </a:r>
          </a:p>
          <a:p>
            <a:r>
              <a:rPr lang="el-GR" dirty="0" smtClean="0"/>
              <a:t>Συνδυασμος των παραπανω</a:t>
            </a:r>
          </a:p>
          <a:p>
            <a:pPr>
              <a:buNone/>
            </a:pPr>
            <a:r>
              <a:rPr lang="el-GR" dirty="0" smtClean="0"/>
              <a:t>Την αναπνευστικη επαρκεια η ανεπαρκεια την μετραμε με τα αερια αρτηριακου αιματος ή πιο απλα με την οξυμετρια.</a:t>
            </a:r>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Αιτια αναπνευστικης ανεπαρκειας</a:t>
            </a:r>
            <a:endParaRPr lang="el-GR" dirty="0"/>
          </a:p>
        </p:txBody>
      </p:sp>
      <p:sp>
        <p:nvSpPr>
          <p:cNvPr id="3" name="Content Placeholder 2"/>
          <p:cNvSpPr>
            <a:spLocks noGrp="1"/>
          </p:cNvSpPr>
          <p:nvPr>
            <p:ph sz="half" idx="1"/>
          </p:nvPr>
        </p:nvSpPr>
        <p:spPr>
          <a:xfrm>
            <a:off x="464344" y="1770501"/>
            <a:ext cx="8679656" cy="4525963"/>
          </a:xfrm>
        </p:spPr>
        <p:txBody>
          <a:bodyPr>
            <a:normAutofit fontScale="85000" lnSpcReduction="10000"/>
          </a:bodyPr>
          <a:lstStyle/>
          <a:p>
            <a:r>
              <a:rPr lang="el-GR" dirty="0" smtClean="0">
                <a:solidFill>
                  <a:srgbClr val="FF0000"/>
                </a:solidFill>
              </a:rPr>
              <a:t>Υποαερισμος</a:t>
            </a:r>
            <a:r>
              <a:rPr lang="el-GR" dirty="0" smtClean="0"/>
              <a:t>-Διαφορες παθησεις εμποδιζουν την ανανεωση του αερα στις κυψελιδες με αποτελεσμα να εισερχεται λιγοτερο οξυγονο στο αιμα</a:t>
            </a:r>
          </a:p>
          <a:p>
            <a:r>
              <a:rPr lang="el-GR" dirty="0" smtClean="0">
                <a:solidFill>
                  <a:srgbClr val="FF0000"/>
                </a:solidFill>
              </a:rPr>
              <a:t>Διαταραχες αιματωσης=</a:t>
            </a:r>
            <a:r>
              <a:rPr lang="el-GR" dirty="0" smtClean="0">
                <a:solidFill>
                  <a:srgbClr val="FFFFFF"/>
                </a:solidFill>
              </a:rPr>
              <a:t>Λιγοτερο αιμα παει στους πνευμονες αρα λιγοτερο το οξυγονο στους ιστους</a:t>
            </a:r>
          </a:p>
          <a:p>
            <a:r>
              <a:rPr lang="el-GR" dirty="0" smtClean="0">
                <a:solidFill>
                  <a:srgbClr val="FF0000"/>
                </a:solidFill>
              </a:rPr>
              <a:t>Διαταραχες αερισμου αλλα και αιματωσης</a:t>
            </a:r>
          </a:p>
          <a:p>
            <a:r>
              <a:rPr lang="el-GR" dirty="0" smtClean="0">
                <a:solidFill>
                  <a:srgbClr val="FF0000"/>
                </a:solidFill>
              </a:rPr>
              <a:t>Διαταραχες στην διαχυση των αεριων(</a:t>
            </a:r>
            <a:r>
              <a:rPr lang="el-GR" dirty="0" smtClean="0">
                <a:solidFill>
                  <a:srgbClr val="FFFFFF"/>
                </a:solidFill>
              </a:rPr>
              <a:t>βλαβες της αναπνευστικης μεμβρανης)</a:t>
            </a:r>
          </a:p>
          <a:p>
            <a:r>
              <a:rPr lang="el-GR" dirty="0" smtClean="0">
                <a:solidFill>
                  <a:srgbClr val="FF0000"/>
                </a:solidFill>
              </a:rPr>
              <a:t>Διαφυγες</a:t>
            </a:r>
            <a:r>
              <a:rPr lang="el-GR" dirty="0" smtClean="0">
                <a:solidFill>
                  <a:srgbClr val="FFFFFF"/>
                </a:solidFill>
              </a:rPr>
              <a:t>(το αιμα περνα απο τους πνευμονες και δεν οξυγονωνεται)</a:t>
            </a:r>
          </a:p>
          <a:p>
            <a:r>
              <a:rPr lang="el-GR" dirty="0" smtClean="0">
                <a:solidFill>
                  <a:srgbClr val="FF0000"/>
                </a:solidFill>
              </a:rPr>
              <a:t>Χαμηλη περιεκτικοτητα ατμοσφαιρικου αερα σε οξυγονο</a:t>
            </a:r>
            <a:endParaRPr lang="el-GR"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Αποτελεσματα</a:t>
            </a:r>
            <a:br>
              <a:rPr lang="el-GR" dirty="0" smtClean="0"/>
            </a:br>
            <a:endParaRPr lang="el-GR" dirty="0"/>
          </a:p>
        </p:txBody>
      </p:sp>
      <p:sp>
        <p:nvSpPr>
          <p:cNvPr id="3" name="Content Placeholder 2"/>
          <p:cNvSpPr>
            <a:spLocks noGrp="1"/>
          </p:cNvSpPr>
          <p:nvPr>
            <p:ph sz="half" idx="1"/>
          </p:nvPr>
        </p:nvSpPr>
        <p:spPr>
          <a:xfrm>
            <a:off x="464344" y="1214422"/>
            <a:ext cx="8679656" cy="5429287"/>
          </a:xfrm>
        </p:spPr>
        <p:txBody>
          <a:bodyPr>
            <a:normAutofit lnSpcReduction="10000"/>
          </a:bodyPr>
          <a:lstStyle/>
          <a:p>
            <a:r>
              <a:rPr lang="el-GR" dirty="0" smtClean="0"/>
              <a:t>Η αιμοσφαιρινη κουβαλα λιγο οξυγονο και ετσι το ροζ χρωμα που εχει το δερμα μας και οι βλεννογονοι μετατρεπεται σε κυανο,προκαλειται δηλαδη </a:t>
            </a:r>
            <a:r>
              <a:rPr lang="el-GR" dirty="0" smtClean="0">
                <a:solidFill>
                  <a:srgbClr val="FF0000"/>
                </a:solidFill>
              </a:rPr>
              <a:t>ΚΥΑΝΩΣΗ</a:t>
            </a:r>
          </a:p>
          <a:p>
            <a:r>
              <a:rPr lang="el-GR" dirty="0" smtClean="0">
                <a:solidFill>
                  <a:srgbClr val="FFFFFF"/>
                </a:solidFill>
              </a:rPr>
              <a:t>Τα ακρα γινονται μπλε ,τα χειλη γινονται μπλε ενω λογω του χαμηλου οξυγονου εχουμε ταχυπνοια η ακομα και δυσπνοια.</a:t>
            </a:r>
          </a:p>
          <a:p>
            <a:r>
              <a:rPr lang="el-GR" dirty="0" smtClean="0">
                <a:solidFill>
                  <a:srgbClr val="FFFFFF"/>
                </a:solidFill>
              </a:rPr>
              <a:t>Αν εχουμε αναπνευστικη ανεπαρκεια με υπερκαπνια τοτε κοκκινιζουν τα ματια η αισθανομαστε υπνηλια ,ναρκωνομαστε επειδη το διοξειδιο ειναι τοξικο για τον εγκεφαλο..(τον δηλητηριαζει)..Η υπερκαπνια μπορει να οδηγησει σε κωμα εως και θανατο.</a:t>
            </a:r>
            <a:endParaRPr lang="el-GR" dirty="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1202424"/>
          </a:xfrm>
        </p:spPr>
        <p:txBody>
          <a:bodyPr/>
          <a:lstStyle/>
          <a:p>
            <a:r>
              <a:rPr lang="el-GR" sz="3200" dirty="0" smtClean="0"/>
              <a:t>Αντιμετωπιση Αναπνευστικης ανεπαρκειας</a:t>
            </a:r>
            <a:endParaRPr lang="el-GR" sz="3200" dirty="0"/>
          </a:p>
        </p:txBody>
      </p:sp>
      <p:sp>
        <p:nvSpPr>
          <p:cNvPr id="3" name="Content Placeholder 2"/>
          <p:cNvSpPr>
            <a:spLocks noGrp="1"/>
          </p:cNvSpPr>
          <p:nvPr>
            <p:ph sz="half" idx="1"/>
          </p:nvPr>
        </p:nvSpPr>
        <p:spPr>
          <a:xfrm>
            <a:off x="464344" y="2428868"/>
            <a:ext cx="8679656" cy="4286279"/>
          </a:xfrm>
        </p:spPr>
        <p:txBody>
          <a:bodyPr/>
          <a:lstStyle/>
          <a:p>
            <a:r>
              <a:rPr lang="el-GR" dirty="0" smtClean="0"/>
              <a:t>Θεραπεια υποκειμενης νοσου</a:t>
            </a:r>
          </a:p>
          <a:p>
            <a:r>
              <a:rPr lang="el-GR" dirty="0" smtClean="0"/>
              <a:t>Οξυγονοθεραπεια</a:t>
            </a:r>
          </a:p>
          <a:p>
            <a:r>
              <a:rPr lang="el-GR" dirty="0" smtClean="0"/>
              <a:t>Μηχανικη υποβοηθηση αναπνοης</a:t>
            </a: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ΛΟΙΜΩΞΕΙΣ</a:t>
            </a:r>
            <a:endParaRPr lang="el-GR" dirty="0"/>
          </a:p>
        </p:txBody>
      </p:sp>
      <p:sp>
        <p:nvSpPr>
          <p:cNvPr id="3" name="Content Placeholder 2"/>
          <p:cNvSpPr>
            <a:spLocks noGrp="1"/>
          </p:cNvSpPr>
          <p:nvPr>
            <p:ph sz="half" idx="1"/>
          </p:nvPr>
        </p:nvSpPr>
        <p:spPr>
          <a:xfrm>
            <a:off x="0" y="1770501"/>
            <a:ext cx="9144000" cy="4525963"/>
          </a:xfrm>
        </p:spPr>
        <p:txBody>
          <a:bodyPr/>
          <a:lstStyle/>
          <a:p>
            <a:r>
              <a:rPr lang="el-GR" dirty="0" smtClean="0"/>
              <a:t>Μικροοργανισμοι ορατοι με το οπτικο μικροσκοπιο(μικροβια)</a:t>
            </a:r>
          </a:p>
          <a:p>
            <a:r>
              <a:rPr lang="el-GR" dirty="0" smtClean="0"/>
              <a:t>Επισης Μυκητες(αναπτυσονται σε υγρασια)</a:t>
            </a:r>
          </a:p>
          <a:p>
            <a:r>
              <a:rPr lang="el-GR" dirty="0" smtClean="0"/>
              <a:t>Πρωτοζωα(σκουληκια,εχινοκκοκος,λε’ι’σμανια)</a:t>
            </a:r>
          </a:p>
          <a:p>
            <a:r>
              <a:rPr lang="el-GR" dirty="0" smtClean="0"/>
              <a:t>Διηθητοι ιοι</a:t>
            </a:r>
          </a:p>
          <a:p>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344" y="214290"/>
            <a:ext cx="8679656" cy="6215105"/>
          </a:xfrm>
        </p:spPr>
        <p:txBody>
          <a:bodyPr>
            <a:normAutofit fontScale="92500" lnSpcReduction="10000"/>
          </a:bodyPr>
          <a:lstStyle/>
          <a:p>
            <a:r>
              <a:rPr lang="el-GR" sz="2400" dirty="0" smtClean="0"/>
              <a:t>Φυσιολογικα τα μικροβια βρισκονται πανω στο δερμα μας το στομα την μυτη την εξω μοιρα της ουρηθρας, το παχυ εντερο ,τα οποια και αποικιζουν και ζουν λαθραια αλλα προσφερουν παραλληλα στον οργανισμο...(οπως στο παχυ εντερο που διασπουν τους υδατανθρακες)χωρις να προκαλουν νοσο.Αν ομως διαταραχθει ενας απο τους αμυντικους μηχανισμους που διαθετουμε,γινονται επικινδυνα και σε ορισμενες περιπτωσεις προκαλουν νοσο.</a:t>
            </a:r>
          </a:p>
          <a:p>
            <a:r>
              <a:rPr lang="el-GR" sz="2400" dirty="0" smtClean="0">
                <a:solidFill>
                  <a:srgbClr val="FF0000"/>
                </a:solidFill>
              </a:rPr>
              <a:t>Αμυντικοι μηχανισμοι</a:t>
            </a:r>
          </a:p>
          <a:p>
            <a:endParaRPr lang="el-GR" sz="2400" dirty="0" smtClean="0">
              <a:solidFill>
                <a:srgbClr val="FF0000"/>
              </a:solidFill>
            </a:endParaRPr>
          </a:p>
          <a:p>
            <a:endParaRPr lang="el-GR" sz="2400" dirty="0" smtClean="0">
              <a:solidFill>
                <a:srgbClr val="FF0000"/>
              </a:solidFill>
            </a:endParaRPr>
          </a:p>
          <a:p>
            <a:r>
              <a:rPr lang="el-GR" sz="2400" dirty="0" smtClean="0">
                <a:solidFill>
                  <a:srgbClr val="FFFFFF"/>
                </a:solidFill>
              </a:rPr>
              <a:t>δερμα</a:t>
            </a:r>
          </a:p>
          <a:p>
            <a:r>
              <a:rPr lang="el-GR" sz="2400" dirty="0" smtClean="0">
                <a:solidFill>
                  <a:srgbClr val="FFFFFF"/>
                </a:solidFill>
              </a:rPr>
              <a:t>Βλεννογονοι</a:t>
            </a:r>
          </a:p>
          <a:p>
            <a:r>
              <a:rPr lang="el-GR" sz="2400" dirty="0" smtClean="0">
                <a:solidFill>
                  <a:srgbClr val="FFFFFF"/>
                </a:solidFill>
              </a:rPr>
              <a:t>Γαστρικο υγρο</a:t>
            </a:r>
          </a:p>
          <a:p>
            <a:r>
              <a:rPr lang="el-GR" sz="2400" dirty="0" smtClean="0">
                <a:solidFill>
                  <a:srgbClr val="FFFFFF"/>
                </a:solidFill>
              </a:rPr>
              <a:t>Λευκοκυτταρα(λεμφοκυτταρα,ουδετεροφιλα πολυμορφοπυρηνα,μακροφαγα των ιστων,μονοκυτταρα του αιματος)</a:t>
            </a:r>
          </a:p>
          <a:p>
            <a:endParaRPr lang="el-GR" dirty="0" smtClean="0">
              <a:solidFill>
                <a:srgbClr val="FFFFFF"/>
              </a:solidFill>
            </a:endParaRPr>
          </a:p>
          <a:p>
            <a:endParaRPr lang="el-GR" dirty="0" smtClean="0">
              <a:solidFill>
                <a:srgbClr val="FFFFFF"/>
              </a:solidFill>
            </a:endParaRPr>
          </a:p>
          <a:p>
            <a:endParaRPr lang="el-GR" dirty="0">
              <a:solidFill>
                <a:srgbClr val="FFFFFF"/>
              </a:solidFill>
            </a:endParaRPr>
          </a:p>
        </p:txBody>
      </p:sp>
      <p:sp>
        <p:nvSpPr>
          <p:cNvPr id="5" name="Down Arrow 4"/>
          <p:cNvSpPr/>
          <p:nvPr/>
        </p:nvSpPr>
        <p:spPr>
          <a:xfrm>
            <a:off x="2928926" y="3857628"/>
            <a:ext cx="285752"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1"/>
            <a:ext cx="9144000" cy="6643710"/>
          </a:xfrm>
        </p:spPr>
        <p:txBody>
          <a:bodyPr>
            <a:normAutofit fontScale="92500" lnSpcReduction="20000"/>
          </a:bodyPr>
          <a:lstStyle/>
          <a:p>
            <a:pPr>
              <a:buNone/>
            </a:pPr>
            <a:r>
              <a:rPr lang="el-GR" dirty="0" smtClean="0">
                <a:solidFill>
                  <a:srgbClr val="FF0000"/>
                </a:solidFill>
              </a:rPr>
              <a:t>Μολυνση..</a:t>
            </a:r>
            <a:r>
              <a:rPr lang="el-GR" dirty="0" smtClean="0">
                <a:solidFill>
                  <a:srgbClr val="FFFFFF"/>
                </a:solidFill>
              </a:rPr>
              <a:t>ειναι η εισοδος των μικροβιων στον οργανισμο</a:t>
            </a:r>
          </a:p>
          <a:p>
            <a:pPr>
              <a:buNone/>
            </a:pPr>
            <a:r>
              <a:rPr lang="el-GR" dirty="0" smtClean="0">
                <a:solidFill>
                  <a:srgbClr val="FF0000"/>
                </a:solidFill>
              </a:rPr>
              <a:t>Λοιμωξη </a:t>
            </a:r>
            <a:r>
              <a:rPr lang="el-GR" dirty="0" smtClean="0">
                <a:solidFill>
                  <a:srgbClr val="FFFFFF"/>
                </a:solidFill>
              </a:rPr>
              <a:t>ειναι η αναπτυξη των μικροβιων και ο πολλαπλασιασμος τους εντος του οργανισμου που προκαλουν την αντιδραση του οργανισμου(ανοσολογικη απαντηση)</a:t>
            </a:r>
          </a:p>
          <a:p>
            <a:pPr>
              <a:buNone/>
            </a:pPr>
            <a:endParaRPr lang="el-GR" dirty="0" smtClean="0">
              <a:solidFill>
                <a:srgbClr val="FFFFFF"/>
              </a:solidFill>
            </a:endParaRPr>
          </a:p>
          <a:p>
            <a:pPr>
              <a:buNone/>
            </a:pPr>
            <a:r>
              <a:rPr lang="el-GR" dirty="0" smtClean="0">
                <a:solidFill>
                  <a:srgbClr val="FF0000"/>
                </a:solidFill>
              </a:rPr>
              <a:t>Ανοσια</a:t>
            </a:r>
            <a:r>
              <a:rPr lang="el-GR" dirty="0" smtClean="0">
                <a:solidFill>
                  <a:srgbClr val="FFFFFF"/>
                </a:solidFill>
              </a:rPr>
              <a:t>=Οταν καποια μικροβια εισελθουν στο σωμα ο οργανισμος παραγει ουσιες που λεγονται αντισωματα τα οποια κολλανε στο μικροβιο και λειτουργουν ως ανιχνευτες..χωρις να τα σκοτωνουν...Την επομενη φορα που θα εισχωρησει το ιδιο μικροβιο ή ιος ο οργανισμος θυμαται την προηγουμενη συναντηση και γινεται πλεον επιθετικος και σκοτωνει τους εισβολεις.</a:t>
            </a:r>
          </a:p>
          <a:p>
            <a:pPr>
              <a:buNone/>
            </a:pPr>
            <a:r>
              <a:rPr lang="el-GR" dirty="0" smtClean="0">
                <a:solidFill>
                  <a:srgbClr val="FFFFFF"/>
                </a:solidFill>
              </a:rPr>
              <a:t>Τυποι ανοσιας(συγγενης-απο την μανα,επικτητη..η οποια ειναι παθητικη μετα απο μια λοιμωξη,ενεργητικη με τα εμβολια)</a:t>
            </a:r>
            <a:endParaRPr lang="el-GR"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344" y="214291"/>
            <a:ext cx="8465374" cy="6082174"/>
          </a:xfrm>
        </p:spPr>
        <p:txBody>
          <a:bodyPr/>
          <a:lstStyle/>
          <a:p>
            <a:r>
              <a:rPr lang="el-GR" dirty="0" smtClean="0"/>
              <a:t>Τα μικροβια ταυτοποιουνται με τις καλλιεργειες σε διαφορα θρεπτικα υλικα οπωτε και ανιχνευουμε διαφορες ουσιες που παραγουν.Καλλιεργειες λαμβανουμε απο τους ιστους και τα υγρα του σωματος(σαλιο,πτυελα,ουρα κοπρανα,αιμα,υπεζοκωτικο υγρο,γαστρικο υγρο,εγκεφαλονωτιαιο υγρο,κολπικο υγρο κλπ)</a:t>
            </a:r>
          </a:p>
          <a:p>
            <a:r>
              <a:rPr lang="el-GR" dirty="0" smtClean="0">
                <a:solidFill>
                  <a:srgbClr val="FF0000"/>
                </a:solidFill>
              </a:rPr>
              <a:t>Χρονος επωασης</a:t>
            </a:r>
            <a:r>
              <a:rPr lang="el-GR" dirty="0" smtClean="0"/>
              <a:t>=χρονος που μεσολαβει απο την μολυνση εως την κλινικη εκδηλωση της λοιμωξης.</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7999"/>
          </a:xfrm>
        </p:spPr>
        <p:txBody>
          <a:bodyPr>
            <a:normAutofit lnSpcReduction="10000"/>
          </a:bodyPr>
          <a:lstStyle/>
          <a:p>
            <a:r>
              <a:rPr lang="el-GR" sz="2400" dirty="0" smtClean="0"/>
              <a:t>Τα περισσοτερα μικροβια του οργανισμου ειναι μη παθογονα(δεν προκαλουν νοσο)Οταν ομως οι συνθηκες το επιτρεπουν γινονται παθογονα</a:t>
            </a:r>
          </a:p>
          <a:p>
            <a:pPr>
              <a:buNone/>
            </a:pPr>
            <a:r>
              <a:rPr lang="el-GR" sz="2400" dirty="0" smtClean="0"/>
              <a:t>    </a:t>
            </a:r>
            <a:r>
              <a:rPr lang="el-GR" sz="2400" dirty="0" smtClean="0">
                <a:solidFill>
                  <a:srgbClr val="FF0000"/>
                </a:solidFill>
              </a:rPr>
              <a:t>Καταστασεις που μειωνεται η αμυνα ή ανεπαρκει</a:t>
            </a:r>
          </a:p>
          <a:p>
            <a:pPr>
              <a:buNone/>
            </a:pPr>
            <a:r>
              <a:rPr lang="el-GR" sz="2200" dirty="0" smtClean="0">
                <a:solidFill>
                  <a:schemeClr val="accent4">
                    <a:lumMod val="60000"/>
                    <a:lumOff val="40000"/>
                  </a:schemeClr>
                </a:solidFill>
              </a:rPr>
              <a:t>       Σακχαρωδης διαβητης</a:t>
            </a:r>
          </a:p>
          <a:p>
            <a:pPr>
              <a:buNone/>
            </a:pPr>
            <a:r>
              <a:rPr lang="el-GR" sz="2200" dirty="0" smtClean="0">
                <a:solidFill>
                  <a:schemeClr val="accent4">
                    <a:lumMod val="60000"/>
                    <a:lumOff val="40000"/>
                  </a:schemeClr>
                </a:solidFill>
              </a:rPr>
              <a:t>       Ανοσολογικες ανεπαρκειες</a:t>
            </a:r>
          </a:p>
          <a:p>
            <a:pPr>
              <a:buNone/>
            </a:pPr>
            <a:r>
              <a:rPr lang="el-GR" sz="2200" dirty="0" smtClean="0">
                <a:solidFill>
                  <a:schemeClr val="accent4">
                    <a:lumMod val="60000"/>
                    <a:lumOff val="40000"/>
                  </a:schemeClr>
                </a:solidFill>
              </a:rPr>
              <a:t>       Κακοηθειες(Καρκινος)</a:t>
            </a:r>
          </a:p>
          <a:p>
            <a:pPr>
              <a:buNone/>
            </a:pPr>
            <a:r>
              <a:rPr lang="el-GR" sz="2200" dirty="0" smtClean="0">
                <a:solidFill>
                  <a:schemeClr val="accent4">
                    <a:lumMod val="60000"/>
                    <a:lumOff val="40000"/>
                  </a:schemeClr>
                </a:solidFill>
              </a:rPr>
              <a:t>       Χρονια αναπνευστικα νοσηματα</a:t>
            </a:r>
          </a:p>
          <a:p>
            <a:pPr>
              <a:buNone/>
            </a:pPr>
            <a:r>
              <a:rPr lang="el-GR" sz="2200" dirty="0" smtClean="0">
                <a:solidFill>
                  <a:schemeClr val="accent4">
                    <a:lumMod val="60000"/>
                    <a:lumOff val="40000"/>
                  </a:schemeClr>
                </a:solidFill>
              </a:rPr>
              <a:t>       Σπληνεκτομη</a:t>
            </a:r>
          </a:p>
          <a:p>
            <a:pPr>
              <a:buNone/>
            </a:pPr>
            <a:r>
              <a:rPr lang="el-GR" sz="2200" dirty="0" smtClean="0">
                <a:solidFill>
                  <a:schemeClr val="accent4">
                    <a:lumMod val="60000"/>
                    <a:lumOff val="40000"/>
                  </a:schemeClr>
                </a:solidFill>
              </a:rPr>
              <a:t>       Χρονια νεφρικη ανεπαρκεια</a:t>
            </a:r>
          </a:p>
          <a:p>
            <a:pPr>
              <a:buNone/>
            </a:pPr>
            <a:r>
              <a:rPr lang="el-GR" sz="2200" dirty="0" smtClean="0">
                <a:solidFill>
                  <a:schemeClr val="accent4">
                    <a:lumMod val="60000"/>
                    <a:lumOff val="40000"/>
                  </a:schemeClr>
                </a:solidFill>
              </a:rPr>
              <a:t>       Υποσιτισμος</a:t>
            </a:r>
          </a:p>
          <a:p>
            <a:pPr>
              <a:buNone/>
            </a:pPr>
            <a:r>
              <a:rPr lang="el-GR" sz="2200" dirty="0" smtClean="0">
                <a:solidFill>
                  <a:schemeClr val="accent4">
                    <a:lumMod val="60000"/>
                    <a:lumOff val="40000"/>
                  </a:schemeClr>
                </a:solidFill>
              </a:rPr>
              <a:t>       Κακες συνθηκες υγειινης και διαβιωσης</a:t>
            </a:r>
          </a:p>
          <a:p>
            <a:pPr>
              <a:buNone/>
            </a:pPr>
            <a:r>
              <a:rPr lang="el-GR" sz="2200" dirty="0" smtClean="0">
                <a:solidFill>
                  <a:schemeClr val="accent4">
                    <a:lumMod val="60000"/>
                    <a:lumOff val="40000"/>
                  </a:schemeClr>
                </a:solidFill>
              </a:rPr>
              <a:t>       (μην ξεχναμε την υγειινη των δοντιων)</a:t>
            </a:r>
          </a:p>
          <a:p>
            <a:pPr>
              <a:buNone/>
            </a:pPr>
            <a:r>
              <a:rPr lang="el-GR" sz="2200" dirty="0" smtClean="0">
                <a:solidFill>
                  <a:schemeClr val="accent4">
                    <a:lumMod val="60000"/>
                    <a:lumOff val="40000"/>
                  </a:schemeClr>
                </a:solidFill>
              </a:rPr>
              <a:t>       Αλκοολισμος</a:t>
            </a:r>
          </a:p>
          <a:p>
            <a:pPr>
              <a:buNone/>
            </a:pPr>
            <a:r>
              <a:rPr lang="el-GR" sz="2200" dirty="0" smtClean="0">
                <a:solidFill>
                  <a:schemeClr val="accent4">
                    <a:lumMod val="60000"/>
                    <a:lumOff val="40000"/>
                  </a:schemeClr>
                </a:solidFill>
              </a:rPr>
              <a:t>       Καρδιοπαθειες(κυριως οι συγγενεις και οι      βαλβιδοπαθειες)</a:t>
            </a:r>
          </a:p>
          <a:p>
            <a:pPr>
              <a:buNone/>
            </a:pPr>
            <a:r>
              <a:rPr lang="el-GR" sz="2200" dirty="0" smtClean="0">
                <a:solidFill>
                  <a:schemeClr val="accent4">
                    <a:lumMod val="60000"/>
                    <a:lumOff val="40000"/>
                  </a:schemeClr>
                </a:solidFill>
              </a:rPr>
              <a:t>     Φαρμακα(κορτικοειδη,χημειοθεραπεια,ανοσοτροποποιητικα)</a:t>
            </a:r>
            <a:endParaRPr lang="en-US" sz="2200" dirty="0">
              <a:solidFill>
                <a:schemeClr val="accent4">
                  <a:lumMod val="60000"/>
                  <a:lumOff val="4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8000"/>
          </a:xfrm>
        </p:spPr>
        <p:txBody>
          <a:bodyPr/>
          <a:lstStyle/>
          <a:p>
            <a:pPr>
              <a:buNone/>
            </a:pPr>
            <a:r>
              <a:rPr lang="el-GR" dirty="0" smtClean="0">
                <a:solidFill>
                  <a:srgbClr val="FF0000"/>
                </a:solidFill>
              </a:rPr>
              <a:t>Τοπικα σημεια</a:t>
            </a:r>
          </a:p>
          <a:p>
            <a:r>
              <a:rPr lang="el-GR" dirty="0" smtClean="0">
                <a:solidFill>
                  <a:srgbClr val="FF0000"/>
                </a:solidFill>
              </a:rPr>
              <a:t>Φλεγμονη</a:t>
            </a:r>
            <a:r>
              <a:rPr lang="el-GR" dirty="0" smtClean="0"/>
              <a:t>-ειναι η απαντηση του οργανισμου στο σημειο της λοιμωξης.Χαρακτηριζεται απο τα παρακατω.</a:t>
            </a:r>
          </a:p>
          <a:p>
            <a:r>
              <a:rPr lang="el-GR" dirty="0" smtClean="0"/>
              <a:t>Ερυθροτητα</a:t>
            </a:r>
          </a:p>
          <a:p>
            <a:r>
              <a:rPr lang="el-GR" dirty="0" smtClean="0"/>
              <a:t>Οιδημα(πρηξιμο)</a:t>
            </a:r>
          </a:p>
          <a:p>
            <a:r>
              <a:rPr lang="el-GR" dirty="0" smtClean="0"/>
              <a:t>Θερμοτητα</a:t>
            </a:r>
          </a:p>
          <a:p>
            <a:r>
              <a:rPr lang="el-GR" dirty="0" smtClean="0"/>
              <a:t>Αλγος</a:t>
            </a:r>
          </a:p>
          <a:p>
            <a:pPr>
              <a:buNone/>
            </a:pPr>
            <a:r>
              <a:rPr lang="el-GR" dirty="0" smtClean="0">
                <a:solidFill>
                  <a:srgbClr val="FF0000"/>
                </a:solidFill>
              </a:rPr>
              <a:t>Γενικα συμπτωματα </a:t>
            </a:r>
            <a:r>
              <a:rPr lang="el-GR" dirty="0" smtClean="0">
                <a:solidFill>
                  <a:srgbClr val="FFFFFF"/>
                </a:solidFill>
              </a:rPr>
              <a:t>πυρετος,κακουχια,αρθραλγιες,μυαλγιες,κεφαλαγια,βηχας ξηρος η παραγωγικος,ριγος,συχνουρια,δυσουρια,αιματουρια,εμετοι,δυσπνοια,συριγμος..</a:t>
            </a:r>
          </a:p>
          <a:p>
            <a:pPr>
              <a:buNone/>
            </a:pP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14488"/>
          </a:xfrm>
        </p:spPr>
        <p:txBody>
          <a:bodyPr/>
          <a:lstStyle/>
          <a:p>
            <a:r>
              <a:rPr lang="el-GR" dirty="0" smtClean="0">
                <a:solidFill>
                  <a:srgbClr val="FF0000"/>
                </a:solidFill>
              </a:rPr>
              <a:t>Λοιμωξεις ανωτερου αναπνευστικου</a:t>
            </a:r>
            <a:endParaRPr lang="en-US" dirty="0">
              <a:solidFill>
                <a:srgbClr val="FF0000"/>
              </a:solidFill>
            </a:endParaRPr>
          </a:p>
        </p:txBody>
      </p:sp>
      <p:sp>
        <p:nvSpPr>
          <p:cNvPr id="3" name="Content Placeholder 2"/>
          <p:cNvSpPr>
            <a:spLocks noGrp="1"/>
          </p:cNvSpPr>
          <p:nvPr>
            <p:ph sz="half" idx="1"/>
          </p:nvPr>
        </p:nvSpPr>
        <p:spPr>
          <a:xfrm>
            <a:off x="0" y="714357"/>
            <a:ext cx="9144000" cy="5582108"/>
          </a:xfrm>
        </p:spPr>
        <p:txBody>
          <a:bodyPr>
            <a:normAutofit fontScale="55000" lnSpcReduction="20000"/>
          </a:bodyPr>
          <a:lstStyle/>
          <a:p>
            <a:pPr>
              <a:buNone/>
            </a:pPr>
            <a:r>
              <a:rPr lang="el-GR" b="1" i="1" dirty="0" smtClean="0"/>
              <a:t>Κοινο κρυολογημα </a:t>
            </a:r>
          </a:p>
          <a:p>
            <a:pPr>
              <a:buNone/>
            </a:pPr>
            <a:r>
              <a:rPr lang="el-GR" dirty="0" smtClean="0"/>
              <a:t>Ιογενης αιτιολογια-Η μεταδοση γινεται με τα      σταγονιδια του αερα και κοντινη προσωπικη  επαφη.Η επωαση διαρκει απο 12 ωρες εως 5 ημερες </a:t>
            </a:r>
          </a:p>
          <a:p>
            <a:pPr>
              <a:buNone/>
            </a:pPr>
            <a:r>
              <a:rPr lang="el-GR" dirty="0" smtClean="0"/>
              <a:t>Τα κυρια συμπτωματα ειναι,αδιαθεσια,δεκατα,πονολαιμος, υδαρες ρινικο εκκριμα που σε μερικες ημερες γινεται βλεννοπυωδες,επιπεφυκιτιδα.Η θεραπεια ειναι συμπτωματικη</a:t>
            </a:r>
          </a:p>
          <a:p>
            <a:pPr>
              <a:buNone/>
            </a:pPr>
            <a:r>
              <a:rPr lang="el-GR" b="1" i="1" dirty="0" smtClean="0"/>
              <a:t>Παραρρινοκολπιτιδα.</a:t>
            </a:r>
          </a:p>
          <a:p>
            <a:pPr>
              <a:buNone/>
            </a:pPr>
            <a:r>
              <a:rPr lang="el-GR" dirty="0" smtClean="0"/>
              <a:t>Λοιμωξη των παραρρινιων κολπων.Συχνα αιτια ειναι ο στρεπτοκκοκος και ο αιμοφιλος της γριππης.Στην οξεια της μορφη υπαρχει πυρετος,γενικευμενη κακουχια,μετωπιαια κεφαλαλγια,αλγος στην πιεση του κολπου,και ρινικες εκκρισεις.Η θεραπεια ειναι αντιβιωτικα και αποσυμφορητικα σπρευ.Στην χρονια παραρρινοκολπιτιδα δεν εχουμε θορυβωδη συμπτωματα αλλα συχνες υποτροπες οξειας νοσου και η αντιμετωπιση εκτος απο αντιβιωτικα ειναι και ο χειρουργικος καθαρισμος.</a:t>
            </a:r>
          </a:p>
          <a:p>
            <a:pPr>
              <a:buNone/>
            </a:pPr>
            <a:r>
              <a:rPr lang="el-GR" dirty="0" smtClean="0"/>
              <a:t>Οι επιπλοκες της παραρρινοκολπιτιδας δεν ειναι συχνες αλλα πολυ σοβαρες(αποστηματα τοπικα η και στον εγκεφαλο</a:t>
            </a:r>
          </a:p>
          <a:p>
            <a:pPr>
              <a:buNone/>
            </a:pPr>
            <a:r>
              <a:rPr lang="el-GR" sz="2900" b="1" i="1" dirty="0" smtClean="0"/>
              <a:t>Ρινιτιδα</a:t>
            </a:r>
          </a:p>
          <a:p>
            <a:pPr>
              <a:buNone/>
            </a:pPr>
            <a:r>
              <a:rPr lang="el-GR" sz="2900" dirty="0" smtClean="0"/>
              <a:t>Δεν ειναι λοιμωξη αλλα μπορει να οδηγησει σε παραρρινοκολπιτιδα..Συχνα ειναι αλλεργικης αιτιολογιας (αλλεργικη η εποχιακη).Συχνα συμβαινει το καλοκαιρι και οφειλεται σε αλλεργια στο γρασιδι την γυρη αλλα και σε μυκητες.Συμπτωματα ειναι ο πταρμος,απωλεια γευσης και οσμης,κακοσμια στοματος.Μπορει να συνυπαρχει και ασθμα.Η διαγνωση μπαινει με δερματικα τεστ για αλλεργια και αντισωματα εναντι των ειδικων αντιγονων-αλλεργιογονων</a:t>
            </a:r>
            <a:r>
              <a:rPr lang="en-US" sz="2900" dirty="0" smtClean="0"/>
              <a:t>(RAST).</a:t>
            </a:r>
            <a:r>
              <a:rPr lang="el-GR" sz="2900" dirty="0" smtClean="0"/>
              <a:t>Η θεραπεια ειναι τα αντισταμινικα,ειπνεομενα κορτικοειδη.</a:t>
            </a:r>
          </a:p>
          <a:p>
            <a:pPr>
              <a:buNone/>
            </a:pPr>
            <a:endParaRPr lang="en-US" sz="3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8000"/>
          </a:xfrm>
        </p:spPr>
        <p:txBody>
          <a:bodyPr>
            <a:normAutofit/>
          </a:bodyPr>
          <a:lstStyle/>
          <a:p>
            <a:r>
              <a:rPr lang="el-GR" sz="2400" i="1" dirty="0" smtClean="0">
                <a:solidFill>
                  <a:srgbClr val="FF0000"/>
                </a:solidFill>
              </a:rPr>
              <a:t>Οξεια φαρυγγοαμυγδαλιτιδα</a:t>
            </a:r>
          </a:p>
          <a:p>
            <a:pPr>
              <a:buNone/>
            </a:pPr>
            <a:r>
              <a:rPr lang="el-GR" sz="2400" dirty="0" smtClean="0"/>
              <a:t>Μπορει να ξεκιναει ως μια απλη φαρυγγιτιδα απο καποιους ιος με πονολαιμο,πυρετο αλλα σε εξασθενημενα ατομα να εξελιχθει σε διαπυητικη φλεγμονη οφειλομενη σε βακτηρια(στρεπτοκκοκος,αιμοφιλος,χρυσιζων σταφυλοκκοκος)Ο φαρυγγας ειναι εξερυθρος και οιδηματωδης ενω συχνα βρισκουμε και λευκωπες κρουστες(εξιδρωματα)οι εστιες μικροαιμορραγιας,ενω οι αμυγδαλες ειναι οιδηματικες και γεματες λευκωπα στιγματα(βυσματα απο πυον)Τα συμπτωματα ειναι υψηλος πυρετος εως 39-40 ,ριγος,δυσκαταποσια,πονολαιμος,αρθραλγιες,γενικευμενη κακουχια,κεφαλαλγια.Η αντιμετωπιση ειναι αντιβιωτικα,αντιπυρετικα ,αναλγιτικα,ζεστα ροφηματα και αποφυγη του ψυχους.Επιπλοκες μπορει να ειναι σοβαρες(περιαμυγδαλικο αποστημα,οξεια πυωδης μεση ωτιτις,σπειραματονεφριτιδα,ενδοκαρδιτιδα,σηψαιμια)</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7999"/>
          </a:xfrm>
        </p:spPr>
        <p:txBody>
          <a:bodyPr>
            <a:normAutofit fontScale="92500" lnSpcReduction="10000"/>
          </a:bodyPr>
          <a:lstStyle/>
          <a:p>
            <a:r>
              <a:rPr lang="el-GR" sz="2400" i="1" dirty="0" smtClean="0">
                <a:solidFill>
                  <a:srgbClr val="FF0000"/>
                </a:solidFill>
              </a:rPr>
              <a:t>Οξεια λαρυγγοτραχειοβρογχιτιδα</a:t>
            </a:r>
          </a:p>
          <a:p>
            <a:r>
              <a:rPr lang="el-GR" sz="2000" dirty="0" smtClean="0"/>
              <a:t>Οφειλεται σε λοιμωξη απο ιους της παραγριππης η της ιλαρας.Προσβαλλει σοβαρα παιδια ηλικιας μικροτερης των 3 ετων αλλα και μεγαλυτερα παιδια.Τα συμπτωματα ειναι εντονος βηχας ,βραχναδα στη φωνη και εισπνευστικος συριγμος λογω στενωσης του λαρυγγα απο οιδημα.Η θεραπεια ειναι η εισπνοη ατμου και η οξυγονοθεραπεια..η/κ αντιβιωτικα.Σε σοβαρες περιπτωσεις γινεται διασωληνωση τραχειας η τραχειοστομια.</a:t>
            </a:r>
          </a:p>
          <a:p>
            <a:r>
              <a:rPr lang="el-GR" sz="2400" i="1" dirty="0" smtClean="0">
                <a:solidFill>
                  <a:srgbClr val="FF0000"/>
                </a:solidFill>
              </a:rPr>
              <a:t>Γριππη </a:t>
            </a:r>
          </a:p>
          <a:p>
            <a:r>
              <a:rPr lang="el-GR" sz="2400" dirty="0" smtClean="0">
                <a:solidFill>
                  <a:srgbClr val="FFFFFF"/>
                </a:solidFill>
              </a:rPr>
              <a:t>Ομαδα ιων με κυριους εκπροσωπους τους ιους της γριππης Α και Β που προκαλουν ανα διετια πανδημιες γριππης και πολλους θανατους(επειδη μεταμορφωνονται και ετσι δυσκολα αντιμετωπιζονται με παλαιοτερα εμβολια).Η επωαση διαρκει 1-3 ημερες και κατοπιν εχουμε αιφνιδια εναρξη πυρετου,μυαλγιας,κεφαλαλγιας,πονολαιμου,ξηρου βηχα που διαρκουν απο μερες εω εβδομαδες.Η ΘΕΡΑΠΕΙΑ ΕΙΝΑΙ ΣΥΜΠΤΩΜΑΤΙΚΗ(κατακλιση,πολλα υγρα για προληψη αφυδατωσης,σε καποιες περιπτωσεις και αντιικα φαρμακα)Η σοβαροτερη επιπλοκη και οχι σπανια θανατηφορος ειναι η Πνευμονια.</a:t>
            </a:r>
            <a:r>
              <a:rPr lang="el-GR" sz="2400" i="1" dirty="0" smtClean="0">
                <a:solidFill>
                  <a:srgbClr val="FF0000"/>
                </a:solidFill>
              </a:rPr>
              <a:t>Σε ατομα ανω των 65 ετων, με χρονιες παθησεις,πρεπει να γινεται ετησιως το αντιγριππικο εμβολιο</a:t>
            </a:r>
          </a:p>
          <a:p>
            <a:endParaRPr lang="en-US" sz="2400" i="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643709"/>
          </a:xfrm>
        </p:spPr>
        <p:txBody>
          <a:bodyPr/>
          <a:lstStyle/>
          <a:p>
            <a:pPr>
              <a:buNone/>
            </a:pPr>
            <a:r>
              <a:rPr lang="el-GR" b="1" dirty="0" smtClean="0">
                <a:solidFill>
                  <a:srgbClr val="FF0000"/>
                </a:solidFill>
              </a:rPr>
              <a:t>Λοιμωξεις κατωτερου αναπνευστικου</a:t>
            </a:r>
          </a:p>
          <a:p>
            <a:r>
              <a:rPr lang="el-GR" i="1" dirty="0" smtClean="0">
                <a:solidFill>
                  <a:srgbClr val="FF0000"/>
                </a:solidFill>
              </a:rPr>
              <a:t>Οξεια βρογχιτιδα</a:t>
            </a:r>
          </a:p>
          <a:p>
            <a:r>
              <a:rPr lang="el-GR" sz="2000" dirty="0" smtClean="0">
                <a:solidFill>
                  <a:srgbClr val="FFFFFF"/>
                </a:solidFill>
              </a:rPr>
              <a:t>Οξεια,ιογενης,αλλα και μικροβιακη λοιμωξη των βρογχων,απανταται συχνα σε καπνιστες και ασθενεις με αποφρακτικες πνευμονικες παθησεις.Βηχας ξηρος κατοπιν παραγωγικος,πυρετος,με η χωρις δυσπνοια και συριγμο ειναι τα χαρακτηριστικα συμπτωματα.Ο συριγμος(σαν σφυριγμα στην εκπνοη-στην ακροαση των πνευμονων)οφειλεται στην φλεγμονη των βρογχων(οιδημα)και την αυξημενη παραγωγη βλεννας η οποια αποφρασσει τους μικρους αεραγωγους(βρογχιολια μεχρι και τις κυψελιδες)με αποτελεσμα ο αερας να δυσκολευεται να βγει στην εκπνοη και να προκαλειται ετσι αυτος ο ηχος..Παραλληλα λογω της στενωσης των αεραγωγων υπαρχει παραταση εκπνοης.</a:t>
            </a:r>
          </a:p>
          <a:p>
            <a:r>
              <a:rPr lang="el-GR" sz="2000" dirty="0" smtClean="0">
                <a:solidFill>
                  <a:srgbClr val="FFFFFF"/>
                </a:solidFill>
              </a:rPr>
              <a:t>Η θεραπεια ειναι η διακοπη καπνισματος,βρογχοδιασταλτικα,αντιβιωτικα οπου χρειαζεται,βλεννολυτικα και αντιπυρετικα</a:t>
            </a:r>
          </a:p>
          <a:p>
            <a:pPr>
              <a:buNone/>
            </a:pPr>
            <a:r>
              <a:rPr lang="el-GR" sz="2000" dirty="0" smtClean="0">
                <a:solidFill>
                  <a:srgbClr val="FFFFFF"/>
                </a:solidFill>
              </a:rPr>
              <a:t>    </a:t>
            </a:r>
          </a:p>
          <a:p>
            <a:endParaRPr lang="en-US" sz="2000" dirty="0">
              <a:solidFill>
                <a:srgbClr val="FFFFFF"/>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dirty="0" smtClean="0">
                <a:solidFill>
                  <a:srgbClr val="FF0000"/>
                </a:solidFill>
              </a:rPr>
              <a:t>ΒΡΟΓΧΙΚΟ ΑΣΘΜΑ</a:t>
            </a:r>
            <a:endParaRPr lang="en-US" sz="2400" dirty="0">
              <a:solidFill>
                <a:srgbClr val="FF0000"/>
              </a:solidFill>
            </a:endParaRPr>
          </a:p>
        </p:txBody>
      </p:sp>
      <p:sp>
        <p:nvSpPr>
          <p:cNvPr id="3" name="Content Placeholder 2"/>
          <p:cNvSpPr>
            <a:spLocks noGrp="1"/>
          </p:cNvSpPr>
          <p:nvPr>
            <p:ph sz="half" idx="1"/>
          </p:nvPr>
        </p:nvSpPr>
        <p:spPr>
          <a:xfrm>
            <a:off x="0" y="857232"/>
            <a:ext cx="9144000" cy="6000767"/>
          </a:xfrm>
        </p:spPr>
        <p:txBody>
          <a:bodyPr>
            <a:normAutofit/>
          </a:bodyPr>
          <a:lstStyle/>
          <a:p>
            <a:r>
              <a:rPr lang="el-GR" sz="2000" dirty="0" smtClean="0"/>
              <a:t>Ειναι νοσος των αεραγωγων(βρογχων)κυριως των αεραγωγων μικρης διαμετρου(απο βρογχιολια και κατω).</a:t>
            </a:r>
          </a:p>
          <a:p>
            <a:r>
              <a:rPr lang="el-GR" sz="2000" dirty="0" smtClean="0"/>
              <a:t>Οι αεραγωγοι μικρης διαμετρου χαρακτηριζονται απο ινομυικη στοιβαδα χωρις τα χονδρινα ημικρυκια της τραχειας και των μεγαλων αεραγωγων με αποτελεσμα να ειναι ευαισθητοι στα βλαπτικα ερεθισματα(σκονη,καπνος,αλλεργιογονα)και σε ορισμενα υπερευαισθητα ατομα να εμφανιζουν </a:t>
            </a:r>
            <a:r>
              <a:rPr lang="el-GR" sz="2000" dirty="0" smtClean="0">
                <a:solidFill>
                  <a:srgbClr val="FF0000"/>
                </a:solidFill>
              </a:rPr>
              <a:t>υπεραντιδραστικοτητα.</a:t>
            </a:r>
          </a:p>
          <a:p>
            <a:r>
              <a:rPr lang="el-GR" sz="2000" dirty="0" smtClean="0">
                <a:solidFill>
                  <a:srgbClr val="FFFFFF"/>
                </a:solidFill>
              </a:rPr>
              <a:t>Το ασθμα χαρακτηρισζεται απο βρογχικη υπεραντιδραστικοτητα σε μια ποικιλια μη ειδικων παραγοντων που οδηγει σε ποικιλου βαθμου αποφραξη των αεραγωγων(συσπαση του μυικου τοιχωματος,φλεγμονη,υπερεκκριση βλεννης)και ειναι συνηθως αναστρεψιμο μερικως η ολικως μετα απο την χρηση βρογχοδιασταλτικων ουσιων.</a:t>
            </a:r>
          </a:p>
          <a:p>
            <a:r>
              <a:rPr lang="el-GR" sz="2000" dirty="0" smtClean="0">
                <a:solidFill>
                  <a:srgbClr val="FFFFFF"/>
                </a:solidFill>
              </a:rPr>
              <a:t>Με την παροδο του χρονου ,τις συχνες υποτροπες και τον μη καλο φαρμακευτικο ελεγχο,το ασθμα μεταπιπτει σε χρονιοτητα και οι βλαβες στους αεραγωγους γινονται μονιμες ...</a:t>
            </a:r>
            <a:endParaRPr lang="en-US" sz="2000" dirty="0">
              <a:solidFill>
                <a:srgbClr val="FFFFFF"/>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7999"/>
          </a:xfrm>
        </p:spPr>
        <p:txBody>
          <a:bodyPr>
            <a:normAutofit/>
          </a:bodyPr>
          <a:lstStyle/>
          <a:p>
            <a:pPr>
              <a:buNone/>
            </a:pPr>
            <a:r>
              <a:rPr lang="el-GR" sz="2200" dirty="0" smtClean="0">
                <a:solidFill>
                  <a:srgbClr val="FF0000"/>
                </a:solidFill>
              </a:rPr>
              <a:t>Ατιολογια</a:t>
            </a:r>
          </a:p>
          <a:p>
            <a:r>
              <a:rPr lang="el-GR" sz="2200" dirty="0" smtClean="0"/>
              <a:t>Γεννετικοι παραγοντες</a:t>
            </a:r>
          </a:p>
          <a:p>
            <a:r>
              <a:rPr lang="el-GR" sz="2200" dirty="0" smtClean="0"/>
              <a:t>Ατοπια(συνδυαζεται με ατοπικη δερματιτιδα,αλλεργικη ρινιτιδα κα)</a:t>
            </a:r>
          </a:p>
          <a:p>
            <a:r>
              <a:rPr lang="el-GR" sz="2200" dirty="0" smtClean="0"/>
              <a:t>Εκθεση σε αλλεργιογονα σε προχωρημενη ηλικια</a:t>
            </a:r>
          </a:p>
          <a:p>
            <a:r>
              <a:rPr lang="el-GR" sz="2200" dirty="0" smtClean="0"/>
              <a:t>Περιβαλλοντικα αιτια(σκονη,χρωματα,ρυπανση,καπνισμα,γυρη</a:t>
            </a:r>
          </a:p>
          <a:p>
            <a:pPr>
              <a:buNone/>
            </a:pPr>
            <a:r>
              <a:rPr lang="el-GR" sz="2200" dirty="0" smtClean="0"/>
              <a:t>   Τριχωμα ζωων,ψυχος,αγχος,ευαισθησια στη ασπιρινη)</a:t>
            </a:r>
          </a:p>
          <a:p>
            <a:pPr>
              <a:buNone/>
            </a:pPr>
            <a:r>
              <a:rPr lang="el-GR" sz="2200" dirty="0" smtClean="0">
                <a:solidFill>
                  <a:srgbClr val="FF0000"/>
                </a:solidFill>
              </a:rPr>
              <a:t>Κλινικη εικονα</a:t>
            </a:r>
          </a:p>
          <a:p>
            <a:pPr>
              <a:buNone/>
            </a:pPr>
            <a:r>
              <a:rPr lang="el-GR" sz="2200" dirty="0" smtClean="0">
                <a:solidFill>
                  <a:srgbClr val="FFFFFF"/>
                </a:solidFill>
              </a:rPr>
              <a:t>Βηχας(κυριως την νυχτα ο οποιος και αφυπνιζει)</a:t>
            </a:r>
          </a:p>
          <a:p>
            <a:pPr>
              <a:buNone/>
            </a:pPr>
            <a:r>
              <a:rPr lang="el-GR" sz="2200" dirty="0" smtClean="0">
                <a:solidFill>
                  <a:srgbClr val="FFFFFF"/>
                </a:solidFill>
              </a:rPr>
              <a:t>Δυσπνοια</a:t>
            </a:r>
          </a:p>
          <a:p>
            <a:pPr>
              <a:buNone/>
            </a:pPr>
            <a:r>
              <a:rPr lang="el-GR" sz="2200" dirty="0" smtClean="0">
                <a:solidFill>
                  <a:srgbClr val="FFFFFF"/>
                </a:solidFill>
              </a:rPr>
              <a:t>Συριγμος</a:t>
            </a:r>
          </a:p>
          <a:p>
            <a:pPr>
              <a:buNone/>
            </a:pPr>
            <a:r>
              <a:rPr lang="el-GR" sz="2200" dirty="0" smtClean="0">
                <a:solidFill>
                  <a:srgbClr val="FFFFFF"/>
                </a:solidFill>
              </a:rPr>
              <a:t>Συσφηκτικο αλγος στον θωρακα</a:t>
            </a:r>
          </a:p>
          <a:p>
            <a:pPr>
              <a:buNone/>
            </a:pPr>
            <a:r>
              <a:rPr lang="el-GR" sz="2200" dirty="0" smtClean="0">
                <a:solidFill>
                  <a:srgbClr val="FFFFFF"/>
                </a:solidFill>
              </a:rPr>
              <a:t>Ταχυπνοια                                                                   Υπερδιαταση θωρακα(λογω της </a:t>
            </a:r>
            <a:r>
              <a:rPr lang="el-GR" sz="2000" dirty="0" smtClean="0">
                <a:solidFill>
                  <a:srgbClr val="FFFFFF"/>
                </a:solidFill>
              </a:rPr>
              <a:t>παγιδευσης αερα</a:t>
            </a:r>
            <a:r>
              <a:rPr lang="el-GR" dirty="0" smtClean="0">
                <a:solidFill>
                  <a:srgbClr val="FFFFFF"/>
                </a:solidFill>
              </a:rPr>
              <a:t>)</a:t>
            </a:r>
          </a:p>
          <a:p>
            <a:pPr>
              <a:buNone/>
            </a:pPr>
            <a:r>
              <a:rPr lang="el-GR" sz="2000" dirty="0" smtClean="0">
                <a:solidFill>
                  <a:srgbClr val="FFFFFF"/>
                </a:solidFill>
              </a:rPr>
              <a:t>Ταχυκαρδια,υποταση</a:t>
            </a:r>
          </a:p>
          <a:p>
            <a:pPr>
              <a:buNone/>
            </a:pPr>
            <a:endParaRPr lang="en-US" dirty="0">
              <a:solidFill>
                <a:srgbClr val="FFFFFF"/>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7999"/>
          </a:xfrm>
        </p:spPr>
        <p:txBody>
          <a:bodyPr/>
          <a:lstStyle/>
          <a:p>
            <a:r>
              <a:rPr lang="el-GR" dirty="0" smtClean="0">
                <a:solidFill>
                  <a:srgbClr val="FF0000"/>
                </a:solidFill>
              </a:rPr>
              <a:t>Διαγνωση</a:t>
            </a:r>
          </a:p>
          <a:p>
            <a:r>
              <a:rPr lang="el-GR" dirty="0" smtClean="0">
                <a:solidFill>
                  <a:srgbClr val="FFFFFF"/>
                </a:solidFill>
              </a:rPr>
              <a:t>Ιστορικο αλλεργιας η καταστασεων που προηγηθηκαν της κρισης του βρογχοσπασμου</a:t>
            </a:r>
          </a:p>
          <a:p>
            <a:r>
              <a:rPr lang="el-GR" dirty="0" smtClean="0">
                <a:solidFill>
                  <a:srgbClr val="FFFFFF"/>
                </a:solidFill>
              </a:rPr>
              <a:t>Κλινικη εικονα και εξεταση</a:t>
            </a:r>
          </a:p>
          <a:p>
            <a:r>
              <a:rPr lang="el-GR" dirty="0" smtClean="0">
                <a:solidFill>
                  <a:srgbClr val="FFFFFF"/>
                </a:solidFill>
              </a:rPr>
              <a:t>Σπιρομετρηση(ελεγχος αναπνευστικης λειτουργιας προ και μετα τη χρηση βρογχοδιαστολης)</a:t>
            </a:r>
          </a:p>
          <a:p>
            <a:r>
              <a:rPr lang="el-GR" dirty="0" smtClean="0">
                <a:solidFill>
                  <a:srgbClr val="FFFFFF"/>
                </a:solidFill>
              </a:rPr>
              <a:t>Τεστ αλλεργιας και αλλα...</a:t>
            </a:r>
          </a:p>
          <a:p>
            <a:endParaRPr lang="el-GR" dirty="0" smtClean="0">
              <a:solidFill>
                <a:srgbClr val="FFFFFF"/>
              </a:solidFill>
            </a:endParaRPr>
          </a:p>
          <a:p>
            <a:endParaRPr lang="en-US" dirty="0">
              <a:solidFill>
                <a:srgbClr val="FFFFFF"/>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00042"/>
          </a:xfrm>
        </p:spPr>
        <p:txBody>
          <a:bodyPr/>
          <a:lstStyle/>
          <a:p>
            <a:r>
              <a:rPr lang="el-GR" dirty="0" smtClean="0">
                <a:solidFill>
                  <a:srgbClr val="FF0000"/>
                </a:solidFill>
              </a:rPr>
              <a:t>Επιπλοκες και θεραπεια</a:t>
            </a:r>
            <a:r>
              <a:rPr lang="el-GR" dirty="0" smtClean="0"/>
              <a:t/>
            </a:r>
            <a:br>
              <a:rPr lang="el-GR" dirty="0" smtClean="0"/>
            </a:br>
            <a:endParaRPr lang="en-US" dirty="0"/>
          </a:p>
        </p:txBody>
      </p:sp>
      <p:sp>
        <p:nvSpPr>
          <p:cNvPr id="3" name="Content Placeholder 2"/>
          <p:cNvSpPr>
            <a:spLocks noGrp="1"/>
          </p:cNvSpPr>
          <p:nvPr>
            <p:ph sz="half" idx="1"/>
          </p:nvPr>
        </p:nvSpPr>
        <p:spPr>
          <a:xfrm>
            <a:off x="0" y="714356"/>
            <a:ext cx="9144000" cy="6143643"/>
          </a:xfrm>
        </p:spPr>
        <p:txBody>
          <a:bodyPr/>
          <a:lstStyle/>
          <a:p>
            <a:r>
              <a:rPr lang="el-GR" dirty="0" smtClean="0"/>
              <a:t>Το ασθμα δεν θεραπευεται!!!!Ελεγχεται!!</a:t>
            </a:r>
          </a:p>
          <a:p>
            <a:r>
              <a:rPr lang="el-GR" dirty="0" smtClean="0"/>
              <a:t>Ο ελεγχος επιτυγχανεται με 2 βασικους αξονες</a:t>
            </a:r>
          </a:p>
          <a:p>
            <a:pPr>
              <a:buNone/>
            </a:pPr>
            <a:r>
              <a:rPr lang="el-GR" dirty="0" smtClean="0"/>
              <a:t>Α.           Φαρμακευτικη αγωγη</a:t>
            </a:r>
          </a:p>
          <a:p>
            <a:pPr>
              <a:buNone/>
            </a:pPr>
            <a:r>
              <a:rPr lang="el-GR" dirty="0" smtClean="0"/>
              <a:t>Β.           Συμμορφωση στην θεραπεια,εκπαιδευση του ασθματικου στην χρηση των φαρμακων,στην αποφυγη των βλαπτικων παραγοντων και κυριως στην κατανοηση απο την πλευρα του της παθησης του και την αναγκη για στενη συνεργασια με τον ιατρο του για τον καλυτερο ελεγχο της νοσου.</a:t>
            </a:r>
            <a:endParaRPr lang="en-US" dirty="0"/>
          </a:p>
        </p:txBody>
      </p:sp>
      <p:sp>
        <p:nvSpPr>
          <p:cNvPr id="5" name="Right Arrow 4"/>
          <p:cNvSpPr/>
          <p:nvPr/>
        </p:nvSpPr>
        <p:spPr>
          <a:xfrm>
            <a:off x="714348" y="1857364"/>
            <a:ext cx="97840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714348" y="2428868"/>
            <a:ext cx="97840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0"/>
            <a:ext cx="8229600" cy="512064"/>
          </a:xfrm>
        </p:spPr>
        <p:txBody>
          <a:bodyPr/>
          <a:lstStyle/>
          <a:p>
            <a:r>
              <a:rPr lang="el-GR" dirty="0" smtClean="0"/>
              <a:t>Φαρμακα για το ασθμα</a:t>
            </a:r>
            <a:br>
              <a:rPr lang="el-GR" dirty="0" smtClean="0"/>
            </a:br>
            <a:endParaRPr lang="en-US" dirty="0"/>
          </a:p>
        </p:txBody>
      </p:sp>
      <p:sp>
        <p:nvSpPr>
          <p:cNvPr id="3" name="Content Placeholder 2"/>
          <p:cNvSpPr>
            <a:spLocks noGrp="1"/>
          </p:cNvSpPr>
          <p:nvPr>
            <p:ph sz="half" idx="1"/>
          </p:nvPr>
        </p:nvSpPr>
        <p:spPr>
          <a:xfrm>
            <a:off x="0" y="642918"/>
            <a:ext cx="9144000" cy="6215082"/>
          </a:xfrm>
        </p:spPr>
        <p:txBody>
          <a:bodyPr/>
          <a:lstStyle/>
          <a:p>
            <a:r>
              <a:rPr lang="el-GR" dirty="0" smtClean="0"/>
              <a:t>Β</a:t>
            </a:r>
            <a:r>
              <a:rPr lang="el-GR" sz="1600" dirty="0" smtClean="0"/>
              <a:t>2</a:t>
            </a:r>
            <a:r>
              <a:rPr lang="el-GR" dirty="0" smtClean="0"/>
              <a:t>-διεγερτες(προκαλουν λυση του σπασμου των μυων του τοιχωματος των αεραγωγων)</a:t>
            </a:r>
          </a:p>
          <a:p>
            <a:pPr>
              <a:buNone/>
            </a:pPr>
            <a:r>
              <a:rPr lang="el-GR" dirty="0" smtClean="0"/>
              <a:t>    Ειναι τα γνωστα εισπνεομενα(αερολιν)</a:t>
            </a:r>
          </a:p>
          <a:p>
            <a:pPr>
              <a:buNone/>
            </a:pPr>
            <a:endParaRPr lang="el-GR" dirty="0" smtClean="0"/>
          </a:p>
          <a:p>
            <a:pPr>
              <a:buNone/>
            </a:pPr>
            <a:r>
              <a:rPr lang="el-GR" dirty="0" smtClean="0"/>
              <a:t>Εισπνεομενα  κορτικοειδη(περιοριζουν την φλεγμονη)</a:t>
            </a:r>
          </a:p>
          <a:p>
            <a:pPr>
              <a:buNone/>
            </a:pPr>
            <a:r>
              <a:rPr lang="el-GR" dirty="0" smtClean="0"/>
              <a:t>Αντιχολινεργικα(ιπρατροπιο)μειωνουν την παραγωγη βλεννας</a:t>
            </a:r>
          </a:p>
          <a:p>
            <a:pPr>
              <a:buNone/>
            </a:pPr>
            <a:r>
              <a:rPr lang="el-GR" dirty="0" smtClean="0"/>
              <a:t>Επισης σε ειδικες περιπτωσεις χρησιμοποιουνται και αλλες κατηγοριες φαρμακων</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344" y="1"/>
            <a:ext cx="8679656" cy="6296464"/>
          </a:xfrm>
        </p:spPr>
        <p:txBody>
          <a:bodyPr/>
          <a:lstStyle/>
          <a:p>
            <a:r>
              <a:rPr lang="el-GR" dirty="0" smtClean="0"/>
              <a:t>Σε σοβαρες κρισεις ασθματος η/κ επιμονες κρισεις βρογχοσπασμου δινονται κορτικοειδη απο το στομα η ενδοφλεβια,θειικο μαγνησιο,</a:t>
            </a:r>
          </a:p>
          <a:p>
            <a:pPr>
              <a:buNone/>
            </a:pPr>
            <a:r>
              <a:rPr lang="el-GR" dirty="0" smtClean="0"/>
              <a:t>    αδρεναλινη υποδοριως,ενω σε σοβαρες καταστασεις με συνοδο υποξυγοναιμια, (αναπνευστικη ανεπαρκεια)οξυγονοθεραπεια,διασωληνωση τραχειας,εντατικη θεραπεια.</a:t>
            </a:r>
          </a:p>
          <a:p>
            <a:pPr>
              <a:buNone/>
            </a:pPr>
            <a:endParaRPr lang="el-GR" dirty="0" smtClean="0"/>
          </a:p>
          <a:p>
            <a:pPr>
              <a:buNone/>
            </a:pPr>
            <a:endParaRPr lang="el-GR" dirty="0" smtClean="0"/>
          </a:p>
          <a:p>
            <a:pPr>
              <a:buNone/>
            </a:pPr>
            <a:endParaRPr lang="el-GR" dirty="0" smtClean="0"/>
          </a:p>
          <a:p>
            <a:pPr>
              <a:buNone/>
            </a:pPr>
            <a:r>
              <a:rPr lang="el-GR" dirty="0" smtClean="0"/>
              <a:t>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7572428" cy="714356"/>
          </a:xfrm>
        </p:spPr>
        <p:txBody>
          <a:bodyPr/>
          <a:lstStyle/>
          <a:p>
            <a:r>
              <a:rPr lang="el-GR" sz="2800" dirty="0" smtClean="0"/>
              <a:t>Χρονια αποφρακτικη πνευμονοπαθεια(ΧΑΠ)</a:t>
            </a:r>
            <a:br>
              <a:rPr lang="el-GR" sz="2800" dirty="0" smtClean="0"/>
            </a:br>
            <a:endParaRPr lang="en-US" sz="2800" dirty="0"/>
          </a:p>
        </p:txBody>
      </p:sp>
      <p:sp>
        <p:nvSpPr>
          <p:cNvPr id="4" name="Content Placeholder 3"/>
          <p:cNvSpPr>
            <a:spLocks noGrp="1"/>
          </p:cNvSpPr>
          <p:nvPr>
            <p:ph sz="half" idx="2"/>
          </p:nvPr>
        </p:nvSpPr>
        <p:spPr>
          <a:xfrm>
            <a:off x="0" y="571480"/>
            <a:ext cx="9144000" cy="6072229"/>
          </a:xfrm>
        </p:spPr>
        <p:txBody>
          <a:bodyPr>
            <a:normAutofit lnSpcReduction="10000"/>
          </a:bodyPr>
          <a:lstStyle/>
          <a:p>
            <a:pPr>
              <a:buNone/>
            </a:pPr>
            <a:r>
              <a:rPr lang="el-GR" sz="2400" dirty="0" smtClean="0"/>
              <a:t>Προκειται για συχνη νοσο που οφειλεται κυριως στο καπνισμα(αλλα καιστη ρυπανση)</a:t>
            </a:r>
          </a:p>
          <a:p>
            <a:pPr>
              <a:buNone/>
            </a:pPr>
            <a:r>
              <a:rPr lang="el-GR" sz="2400" i="1" dirty="0" smtClean="0"/>
              <a:t>Χαρακτηριστικα.-</a:t>
            </a:r>
            <a:r>
              <a:rPr lang="el-GR" sz="2000" dirty="0" smtClean="0"/>
              <a:t>Μονιμη αποφραξη στην ποη του αερα</a:t>
            </a:r>
          </a:p>
          <a:p>
            <a:pPr>
              <a:buNone/>
            </a:pPr>
            <a:r>
              <a:rPr lang="el-GR" sz="2000" dirty="0" smtClean="0"/>
              <a:t>                          -Μικρη/καθολου ανταποκριση στη βρογχοδιαστολη</a:t>
            </a:r>
          </a:p>
          <a:p>
            <a:pPr>
              <a:buNone/>
            </a:pPr>
            <a:r>
              <a:rPr lang="el-GR" sz="2000" dirty="0" smtClean="0"/>
              <a:t>                          -Καθημερινη παρουσια συμπτωματων</a:t>
            </a:r>
          </a:p>
          <a:p>
            <a:pPr>
              <a:buNone/>
            </a:pPr>
            <a:r>
              <a:rPr lang="el-GR" sz="2000" dirty="0" smtClean="0"/>
              <a:t>                          -Βραδεως εξελισσομενη </a:t>
            </a:r>
            <a:r>
              <a:rPr lang="el-GR" sz="2000" dirty="0" smtClean="0">
                <a:solidFill>
                  <a:srgbClr val="FF0000"/>
                </a:solidFill>
              </a:rPr>
              <a:t>ΜΗ</a:t>
            </a:r>
            <a:r>
              <a:rPr lang="el-GR" sz="2000" dirty="0" smtClean="0"/>
              <a:t> αναστρεψιμη επιδεινωση της αναπνευστικης λειτουργιας που οδηγει σε επιδεινωση των συμπτωματων.</a:t>
            </a:r>
          </a:p>
          <a:p>
            <a:pPr>
              <a:buNone/>
            </a:pPr>
            <a:r>
              <a:rPr lang="el-GR" sz="2000" dirty="0" smtClean="0"/>
              <a:t>Η χρονια εισπνοη του καπνου και η ακολουθουμενη φλεγμονη προκαλει δομικες μεταβολες στους βρογχους στα αγγεια και στις κυψελιδες με αποτελεσμα την συνεχη παραγωγη εκκρισεων,την απωλεια της αμυντικης λειτουργιας εναντια στα μικροβια,την απωλεια της ελαστικοτητητας των βρογχων και των κυψελιδων,την καταστροφη τους,την κακη ανταλλαγη των αεριων και τελικα την αναπνευστικη ανεπαρκεια</a:t>
            </a:r>
          </a:p>
          <a:p>
            <a:pPr>
              <a:buNone/>
            </a:pPr>
            <a:r>
              <a:rPr lang="el-GR" sz="2000" dirty="0" smtClean="0"/>
              <a:t>(παλαιοτερα μχρησιμοποιουνταν οι οροι Χρονια βρογχιτιδα για να υποδηλωσουν βλαβες στους βρογχους και Πνευμονικο εμφυσημα για βλαβες στις αναπνευστικες κυψελιδες)</a:t>
            </a:r>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
            <a:ext cx="9144000" cy="6296464"/>
          </a:xfrm>
        </p:spPr>
        <p:txBody>
          <a:bodyPr>
            <a:normAutofit lnSpcReduction="10000"/>
          </a:bodyPr>
          <a:lstStyle/>
          <a:p>
            <a:r>
              <a:rPr lang="el-GR" sz="2000" dirty="0" smtClean="0"/>
              <a:t>Στην ΧΑΠ και ιδιως στο εμφυσημα οι πνευμονες,γεμιζουν απο αερα ο οποιος παγιδευεται και στην εκπνοη δεν μπορει να βγει.</a:t>
            </a:r>
          </a:p>
          <a:p>
            <a:r>
              <a:rPr lang="el-GR" sz="2000" dirty="0" smtClean="0"/>
              <a:t>Το εμφυσημα σε ενα μικρο ποσοστο ειναι και κληρονομικο λογω απωλειας της α1 αντιθρυψινης μιας ουσιας που εμποδιζει την καταστροφη των ελαστικων ινων στον οργανισμο.Η απουσια της οδηγει σε μονιμη καταστροφη του πνευμονα..</a:t>
            </a:r>
          </a:p>
          <a:p>
            <a:r>
              <a:rPr lang="el-GR" sz="2000" dirty="0" smtClean="0"/>
              <a:t>ΚΛΙΝΙΚΗ ΕΙΚΟΝΑ</a:t>
            </a:r>
          </a:p>
          <a:p>
            <a:r>
              <a:rPr lang="el-GR" sz="2000" dirty="0" smtClean="0"/>
              <a:t>Δυσπνοια,παραγωγικος βηχας,μειωμενη αντοχη στην ασκηση,συριγμος</a:t>
            </a:r>
          </a:p>
          <a:p>
            <a:r>
              <a:rPr lang="el-GR" sz="2000" dirty="0" smtClean="0"/>
              <a:t>ΣΗΜΕΙΑ</a:t>
            </a:r>
          </a:p>
          <a:p>
            <a:r>
              <a:rPr lang="el-GR" sz="2000" dirty="0" smtClean="0"/>
              <a:t>Αυξηση της αναπνευστικης συχνοτητας</a:t>
            </a:r>
          </a:p>
          <a:p>
            <a:r>
              <a:rPr lang="el-GR" sz="2000" dirty="0" smtClean="0"/>
              <a:t>Υπερδιατεταμενος θωρακας/πηθοειδης</a:t>
            </a:r>
          </a:p>
          <a:p>
            <a:r>
              <a:rPr lang="el-GR" sz="2000" dirty="0" smtClean="0"/>
              <a:t>Παραταση εκπνοης &gt; 5 δευτερολεπτα</a:t>
            </a:r>
          </a:p>
          <a:p>
            <a:r>
              <a:rPr lang="el-GR" sz="2000" dirty="0" smtClean="0"/>
              <a:t>Ακροαστικα ευρηματα</a:t>
            </a:r>
          </a:p>
          <a:p>
            <a:r>
              <a:rPr lang="el-GR" sz="2000" dirty="0" smtClean="0"/>
              <a:t>Σημεια πνευμονικης καρδιας με οιδηματα κατω ακρων,πολυκυταραιμια,διογκωση σφαγιτιδων,σημεια απο κατακρατηση διοξειδιου του ανθρακα (ενεση επιπεφυκοτων,υπνηλια)</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dirty="0" smtClean="0"/>
              <a:t>Διαγνωση θεραπεια</a:t>
            </a:r>
            <a:endParaRPr lang="en-US" sz="2400" dirty="0"/>
          </a:p>
        </p:txBody>
      </p:sp>
      <p:sp>
        <p:nvSpPr>
          <p:cNvPr id="3" name="Content Placeholder 2"/>
          <p:cNvSpPr>
            <a:spLocks noGrp="1"/>
          </p:cNvSpPr>
          <p:nvPr>
            <p:ph sz="half" idx="1"/>
          </p:nvPr>
        </p:nvSpPr>
        <p:spPr>
          <a:xfrm>
            <a:off x="0" y="928670"/>
            <a:ext cx="9001156" cy="5929329"/>
          </a:xfrm>
        </p:spPr>
        <p:txBody>
          <a:bodyPr>
            <a:normAutofit/>
          </a:bodyPr>
          <a:lstStyle/>
          <a:p>
            <a:r>
              <a:rPr lang="el-GR" sz="2000" dirty="0" smtClean="0"/>
              <a:t>Σπιρομετρηση</a:t>
            </a:r>
          </a:p>
          <a:p>
            <a:r>
              <a:rPr lang="el-GR" sz="2000" dirty="0" smtClean="0"/>
              <a:t>Ακτινογραφια θωρακα</a:t>
            </a:r>
          </a:p>
          <a:p>
            <a:endParaRPr lang="el-GR" sz="2000" dirty="0" smtClean="0"/>
          </a:p>
          <a:p>
            <a:endParaRPr lang="el-GR" sz="2000" dirty="0" smtClean="0"/>
          </a:p>
          <a:p>
            <a:r>
              <a:rPr lang="el-GR" sz="2000" dirty="0" smtClean="0"/>
              <a:t>Η Χαπ διακρινεται σε ηπια,μετρια σοβαρη αναλογα τις τιμες της μειωσης την ροης αερα και της παραλληλης αυξησης του ποσοστου κατακρατησης αερα μετα την εκπνοη</a:t>
            </a:r>
          </a:p>
          <a:p>
            <a:r>
              <a:rPr lang="el-GR" sz="2000" dirty="0" smtClean="0"/>
              <a:t>ΘΕΡΑΠΕΙΑ</a:t>
            </a:r>
          </a:p>
          <a:p>
            <a:r>
              <a:rPr lang="el-GR" sz="2000" dirty="0" smtClean="0"/>
              <a:t>Οξυγονοθεραπεια,Κορτικοειδη,βρογχοδιασταλτικα,αντιβιωτικα,αντιχολινεργικα,βλεννολυτικα φαρμακα</a:t>
            </a:r>
          </a:p>
          <a:p>
            <a:r>
              <a:rPr lang="el-GR" sz="2000" dirty="0" smtClean="0"/>
              <a:t>Επισης συνισταται διακοπη καπνισματος,απωλεια βαρους,αλλαγη τροπου ζωης</a:t>
            </a:r>
          </a:p>
          <a:p>
            <a:r>
              <a:rPr lang="el-GR" sz="2000" dirty="0" smtClean="0"/>
              <a:t>Σε επιλεγμενους ασθενης εφαρμοζεται και χειρουργικη θεραπεια(μεταμοσχευση,εκτομη αερωδους κυστης,μειωση πνευμονικου ογκου)</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smtClean="0"/>
              <a:t>Βρογχιεκτασιες-Κυστικη ινωση</a:t>
            </a:r>
            <a:endParaRPr lang="en-US" sz="2800" dirty="0"/>
          </a:p>
        </p:txBody>
      </p:sp>
      <p:sp>
        <p:nvSpPr>
          <p:cNvPr id="4" name="Content Placeholder 3"/>
          <p:cNvSpPr>
            <a:spLocks noGrp="1"/>
          </p:cNvSpPr>
          <p:nvPr>
            <p:ph sz="half" idx="2"/>
          </p:nvPr>
        </p:nvSpPr>
        <p:spPr>
          <a:xfrm>
            <a:off x="0" y="928671"/>
            <a:ext cx="8693944" cy="5367794"/>
          </a:xfrm>
        </p:spPr>
        <p:txBody>
          <a:bodyPr>
            <a:normAutofit fontScale="92500" lnSpcReduction="20000"/>
          </a:bodyPr>
          <a:lstStyle/>
          <a:p>
            <a:r>
              <a:rPr lang="el-GR" sz="2400" dirty="0" smtClean="0"/>
              <a:t>Ειναι η μη αναστρεψιμη διαταση ενος η περισσοτερων βρογχων,που συνοδευεται απο χρονια φλεγμονη αυτων και οδηγει σε χρονια παραγωγη πτυελων και υποτροπιαζουσες λοιμωξεις,αποφραξη αεραγωγων.Το αρχικο αιτιο ειναι συνηθως λοιμωδες το οποιο προκαλει καταστροφη των αεραγωγων ενεω η ακολουθουμενη απαντηση του οργανισμου οδηγει σε χρονια φλεγμονη.Συχνα διαταρασσεται και η αρχιτεκτονικη των αγγειων που αιματωνουν τους βρογχους.Η επιμολυνση των κατακρατουμενων εκκρισεων οδηγει σε λοιμωξεις με αφθονα πυωδη πτυελα,συχνα αιμοφυρτα πτυελα απο ριξη των αγγειων,πυρετο...Η θεραπεια ειναι αντιβιωτικα</a:t>
            </a:r>
          </a:p>
          <a:p>
            <a:r>
              <a:rPr lang="el-GR" sz="2400" dirty="0" smtClean="0"/>
              <a:t>Οι βρογχεκτασιες ειναι συχνα αποτελεσμα της κυστικης ινωσης ενος κληρονομουμενου νοσηματος που προσβαλλει πολλα οργανα (πνευμονας,ηπαρ,παγκρεας,οστα,πεπτικο) και χαρακτηριζεται απο διαταραχη στην μετακινηση νερου και ηλεκτρολυτων μεταξυ των μεμβρανων του σωματος)</a:t>
            </a:r>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smtClean="0"/>
              <a:t>Πνευμονια</a:t>
            </a:r>
            <a:endParaRPr lang="en-US" sz="2800" dirty="0"/>
          </a:p>
        </p:txBody>
      </p:sp>
      <p:sp>
        <p:nvSpPr>
          <p:cNvPr id="4" name="Content Placeholder 3"/>
          <p:cNvSpPr>
            <a:spLocks noGrp="1"/>
          </p:cNvSpPr>
          <p:nvPr>
            <p:ph sz="half" idx="2"/>
          </p:nvPr>
        </p:nvSpPr>
        <p:spPr>
          <a:xfrm>
            <a:off x="0" y="1000109"/>
            <a:ext cx="8929718" cy="5296356"/>
          </a:xfrm>
        </p:spPr>
        <p:txBody>
          <a:bodyPr>
            <a:normAutofit lnSpcReduction="10000"/>
          </a:bodyPr>
          <a:lstStyle/>
          <a:p>
            <a:r>
              <a:rPr lang="el-GR" sz="2000" dirty="0" smtClean="0"/>
              <a:t>Ειναι η λοιμωξη του πνευμονικου παρεγχυματος.Ειναι συχνα θανατηφορος αν δεν αντιμετωπιστει με αντιβιωτικα αμεσα..</a:t>
            </a:r>
          </a:p>
          <a:p>
            <a:r>
              <a:rPr lang="el-GR" sz="2000" dirty="0" smtClean="0"/>
              <a:t>Η εισοδος των μικροβιων γινεται μετα απο εισροφηση σε εναν πνευμονα μη αρτιο λειτουργικα(ΧΑΠ,ΑΣΘΜΑ,ΚΑΡΚΙΝΟ),αιματογενως απο αλλη εστια,η απο παρακειμενη φλεγμονη.</a:t>
            </a:r>
          </a:p>
          <a:p>
            <a:r>
              <a:rPr lang="el-GR" sz="2000" dirty="0" smtClean="0"/>
              <a:t>ΠΑΡΑΓΟΝΤΕΣ ΚΙΝΔΥΝΟΥ</a:t>
            </a:r>
          </a:p>
          <a:p>
            <a:r>
              <a:rPr lang="el-GR" sz="2000" dirty="0" smtClean="0"/>
              <a:t>1. Εισροφηση(υπερηλικες,νευρομυικα νοσηματα,αγγειακα εγκεφαλικα επεισοδια...)</a:t>
            </a:r>
          </a:p>
          <a:p>
            <a:r>
              <a:rPr lang="el-GR" sz="2000" dirty="0" smtClean="0"/>
              <a:t>Αλκοολισμος και Σακχαρωδης διαβητης(μειωμενη αμυνα του οργανισμου)</a:t>
            </a:r>
          </a:p>
          <a:p>
            <a:r>
              <a:rPr lang="el-GR" sz="2000" dirty="0" smtClean="0"/>
              <a:t>Ανοσοκαταστολη(Θεραπεια με κορτικοειδη,χημειοθεραπεια,φαρμακα για τις ρευματοπαθειες.σπληνεκτομη)</a:t>
            </a:r>
          </a:p>
          <a:p>
            <a:r>
              <a:rPr lang="el-GR" sz="2000" dirty="0" smtClean="0"/>
              <a:t>ΧΑΠ</a:t>
            </a:r>
          </a:p>
          <a:p>
            <a:r>
              <a:rPr lang="el-GR" sz="2000" dirty="0" smtClean="0"/>
              <a:t>Διαμονη σε ιδρυματα,πτωχη προσωπικη υγειινη,υποσιτισμος</a:t>
            </a:r>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
            <a:ext cx="9144000" cy="6296464"/>
          </a:xfrm>
        </p:spPr>
        <p:txBody>
          <a:bodyPr>
            <a:normAutofit lnSpcReduction="10000"/>
          </a:bodyPr>
          <a:lstStyle/>
          <a:p>
            <a:r>
              <a:rPr lang="el-GR" sz="2400" dirty="0" smtClean="0"/>
              <a:t>Στην πνευμονια της κοινοτητας(την εξωνοσοκομειακη)επικρατουν κοινα μικροβια οπως ο στρεπτοκοκκος της πνευμονιας(πνευμονιοκοκκος) ο αιμοφιλος της γριππης,η λετζιονελλα,ο σταφυλοκοκκος,το μυκοπλασμα,τα χλαμυδια.Στην πνευμονια εντος του νοσοκομειου η οποια ειναι και πιο βαρεια λογω της αντοχης των μικροβιων στα αντιβιωτικα,ενεχονται αλλα μικροβια                  </a:t>
            </a:r>
            <a:r>
              <a:rPr lang="el-GR" dirty="0" smtClean="0">
                <a:solidFill>
                  <a:srgbClr val="FF0000"/>
                </a:solidFill>
              </a:rPr>
              <a:t>Κλινικη εικονα</a:t>
            </a:r>
            <a:r>
              <a:rPr lang="el-GR" dirty="0" smtClean="0"/>
              <a:t>»»»» </a:t>
            </a:r>
          </a:p>
          <a:p>
            <a:pPr>
              <a:buNone/>
            </a:pPr>
            <a:r>
              <a:rPr lang="el-GR" sz="2400" dirty="0" smtClean="0"/>
              <a:t> Πυρετος υψηλος εως 39-40,συχνα με ριγος</a:t>
            </a:r>
          </a:p>
          <a:p>
            <a:pPr>
              <a:buNone/>
            </a:pPr>
            <a:r>
              <a:rPr lang="el-GR" sz="2400" dirty="0" smtClean="0"/>
              <a:t> Βηχας</a:t>
            </a:r>
          </a:p>
          <a:p>
            <a:pPr>
              <a:buNone/>
            </a:pPr>
            <a:r>
              <a:rPr lang="el-GR" sz="2400" dirty="0" smtClean="0"/>
              <a:t> Αποβολη πτυελων</a:t>
            </a:r>
          </a:p>
          <a:p>
            <a:pPr>
              <a:buNone/>
            </a:pPr>
            <a:r>
              <a:rPr lang="el-GR" sz="2400" dirty="0" smtClean="0"/>
              <a:t> Δυσπνοια,ταχυπνοια                                     Πλευριτικου τυπου αλγος</a:t>
            </a:r>
          </a:p>
          <a:p>
            <a:pPr>
              <a:buNone/>
            </a:pPr>
            <a:r>
              <a:rPr lang="el-GR" sz="2400" dirty="0" smtClean="0"/>
              <a:t>  Ταχυκαρδια</a:t>
            </a:r>
          </a:p>
          <a:p>
            <a:pPr>
              <a:buNone/>
            </a:pPr>
            <a:r>
              <a:rPr lang="el-GR" sz="2400" dirty="0" smtClean="0"/>
              <a:t>Διαταραχες επιπεδου συνειδησης(σε ηλικιωμενους)</a:t>
            </a:r>
          </a:p>
          <a:p>
            <a:endParaRPr lang="el-GR"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42852"/>
            <a:ext cx="9144000" cy="6715147"/>
          </a:xfrm>
        </p:spPr>
        <p:txBody>
          <a:bodyPr>
            <a:normAutofit lnSpcReduction="10000"/>
          </a:bodyPr>
          <a:lstStyle/>
          <a:p>
            <a:r>
              <a:rPr lang="el-GR" dirty="0" smtClean="0">
                <a:solidFill>
                  <a:srgbClr val="FF0000"/>
                </a:solidFill>
              </a:rPr>
              <a:t>Διαγνωση</a:t>
            </a:r>
          </a:p>
          <a:p>
            <a:pPr>
              <a:buNone/>
            </a:pPr>
            <a:r>
              <a:rPr lang="el-GR" sz="2400" dirty="0" smtClean="0">
                <a:solidFill>
                  <a:srgbClr val="FFFFFF"/>
                </a:solidFill>
              </a:rPr>
              <a:t>Κλινικη εικονα,ακτινολογικη επιβεβαιωση με ακτινογραφια θωρακα,εξεταση πτυελων-καλλιεργεια πτυελων,καλλιεργειες αιματος,αντισωματα στο αιμα.</a:t>
            </a:r>
          </a:p>
          <a:p>
            <a:pPr>
              <a:buNone/>
            </a:pPr>
            <a:endParaRPr lang="el-GR" sz="2400" dirty="0" smtClean="0">
              <a:solidFill>
                <a:srgbClr val="FFFFFF"/>
              </a:solidFill>
            </a:endParaRPr>
          </a:p>
          <a:p>
            <a:pPr>
              <a:buNone/>
            </a:pPr>
            <a:r>
              <a:rPr lang="el-GR" sz="2400" dirty="0" smtClean="0">
                <a:solidFill>
                  <a:srgbClr val="FFFFFF"/>
                </a:solidFill>
              </a:rPr>
              <a:t>Η θεραπεια συνισταται στην αμεση εναρξη αντιβιωτικης αγωγης αναλογα τη υποτευομενα παθογονα,η οποια και τροποποιειται με το αποτελεσμα των καλλιεργειων.Η διαρκεια της ειναι 10-15 ημερες.Αλλα μετρα ειναι η καλη ενυδατωση,η αναλγησια,η σωστη διατροφη,η φυσιοθεραπεια του αναπνευστικου,η οξυγονοθεραπεια.</a:t>
            </a:r>
          </a:p>
          <a:p>
            <a:pPr>
              <a:buNone/>
            </a:pPr>
            <a:r>
              <a:rPr lang="el-GR" sz="2400" dirty="0" smtClean="0">
                <a:solidFill>
                  <a:srgbClr val="FFFFFF"/>
                </a:solidFill>
              </a:rPr>
              <a:t>ΕΠΙΠΛΟΚΕΣ</a:t>
            </a:r>
          </a:p>
          <a:p>
            <a:pPr>
              <a:buNone/>
            </a:pPr>
            <a:r>
              <a:rPr lang="el-GR" sz="2400" dirty="0" smtClean="0">
                <a:solidFill>
                  <a:srgbClr val="FFFFFF"/>
                </a:solidFill>
              </a:rPr>
              <a:t>Πνευμονικο αποστημα</a:t>
            </a:r>
          </a:p>
          <a:p>
            <a:pPr>
              <a:buNone/>
            </a:pPr>
            <a:r>
              <a:rPr lang="el-GR" sz="2400" dirty="0" smtClean="0">
                <a:solidFill>
                  <a:srgbClr val="FFFFFF"/>
                </a:solidFill>
              </a:rPr>
              <a:t>Σηψη</a:t>
            </a:r>
          </a:p>
          <a:p>
            <a:pPr>
              <a:buNone/>
            </a:pPr>
            <a:r>
              <a:rPr lang="el-GR" sz="2400" dirty="0" smtClean="0">
                <a:solidFill>
                  <a:srgbClr val="FFFFFF"/>
                </a:solidFill>
              </a:rPr>
              <a:t>Παραπνευμονικη υπεζοκωτικη συλλογη</a:t>
            </a:r>
          </a:p>
          <a:p>
            <a:pPr>
              <a:buNone/>
            </a:pPr>
            <a:r>
              <a:rPr lang="el-GR" sz="2400" dirty="0" smtClean="0">
                <a:solidFill>
                  <a:srgbClr val="FFFFFF"/>
                </a:solidFill>
              </a:rPr>
              <a:t>Εμπυημα.</a:t>
            </a:r>
          </a:p>
          <a:p>
            <a:pPr>
              <a:buNone/>
            </a:pPr>
            <a:endParaRPr lang="en-US" sz="2400" dirty="0">
              <a:solidFill>
                <a:srgbClr val="FFFFFF"/>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1273862"/>
          </a:xfrm>
        </p:spPr>
        <p:txBody>
          <a:bodyPr/>
          <a:lstStyle/>
          <a:p>
            <a:r>
              <a:rPr lang="el-GR" sz="2800" dirty="0" smtClean="0"/>
              <a:t>Πνευμονικη θρομβοεμβολικη νοσος</a:t>
            </a:r>
            <a:r>
              <a:rPr lang="el-GR" dirty="0" smtClean="0"/>
              <a:t/>
            </a:r>
            <a:br>
              <a:rPr lang="el-GR" dirty="0" smtClean="0"/>
            </a:br>
            <a:endParaRPr lang="en-US" dirty="0"/>
          </a:p>
        </p:txBody>
      </p:sp>
      <p:sp>
        <p:nvSpPr>
          <p:cNvPr id="4" name="Content Placeholder 3"/>
          <p:cNvSpPr>
            <a:spLocks noGrp="1"/>
          </p:cNvSpPr>
          <p:nvPr>
            <p:ph sz="half" idx="2"/>
          </p:nvPr>
        </p:nvSpPr>
        <p:spPr>
          <a:xfrm>
            <a:off x="0" y="1000108"/>
            <a:ext cx="9144000" cy="5715039"/>
          </a:xfrm>
        </p:spPr>
        <p:txBody>
          <a:bodyPr>
            <a:normAutofit fontScale="92500" lnSpcReduction="20000"/>
          </a:bodyPr>
          <a:lstStyle/>
          <a:p>
            <a:pPr>
              <a:buNone/>
            </a:pPr>
            <a:r>
              <a:rPr lang="el-GR" dirty="0" smtClean="0"/>
              <a:t>-</a:t>
            </a:r>
            <a:r>
              <a:rPr lang="el-GR" sz="2400" dirty="0" smtClean="0"/>
              <a:t>Ειναι η κλινικα σημαντικη αποφραξη ενος η περισσοτερων κλαδων του αγγειακου δικτυου(πνευμονικες αρτηριες)του πνευμονα απο θρομβο ο οποιος προερχεται απο απομακρυσμενη εστια.(μεγαλη θνησημοτητα)</a:t>
            </a:r>
          </a:p>
          <a:p>
            <a:pPr>
              <a:buNone/>
            </a:pPr>
            <a:r>
              <a:rPr lang="el-GR" sz="2400" dirty="0" smtClean="0"/>
              <a:t>Προελευση των θρομβων»»»                                      Στο 75% απο τις φλεβες των κ.ακρων και της πυελου.</a:t>
            </a:r>
          </a:p>
          <a:p>
            <a:pPr>
              <a:buNone/>
            </a:pPr>
            <a:r>
              <a:rPr lang="el-GR" sz="2400" dirty="0" smtClean="0"/>
              <a:t>   Απο τις καρδιακες κοιλοτητες μετα απο εμφραγμα</a:t>
            </a:r>
          </a:p>
          <a:p>
            <a:pPr>
              <a:buNone/>
            </a:pPr>
            <a:r>
              <a:rPr lang="el-GR" sz="2400" dirty="0" smtClean="0"/>
              <a:t>Σε βαρειες λοιμωξεις απο σηπτικα εμβολα(μικροβια)</a:t>
            </a:r>
          </a:p>
          <a:p>
            <a:pPr>
              <a:buNone/>
            </a:pPr>
            <a:r>
              <a:rPr lang="el-GR" sz="2400" dirty="0" smtClean="0"/>
              <a:t>Απο κομματακια καθετηρων που τοποθετουνται στις φλεβες,και απο αερα,απο λιπος</a:t>
            </a:r>
          </a:p>
          <a:p>
            <a:pPr>
              <a:buNone/>
            </a:pPr>
            <a:r>
              <a:rPr lang="el-GR" sz="2400" dirty="0" smtClean="0"/>
              <a:t>Τα εμβολα μεσω του φλεβικου δικτυου μπαινουν με τις κοιλες φλεβες στην δεξια καρδια και απο εκει στην πνευμονικη αρτηρια και αναλογα το μεγεθος πανε και σφηνωνουν καποιον η καποιους κλαδους με αποτελεσμα την αποφραξη και την απαγγειωση του αντιστοιχου πνευμονικου τμηματος.Αν η κυκλοφορια σταματησει για πολυ ωρα ,τοτε προκαλειται και νεκρωση του πνευμονικου τμηματος που πασχει-Εμφρακτο.</a:t>
            </a:r>
            <a:endParaRPr lang="en-US"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
            <a:ext cx="9144000" cy="6858000"/>
          </a:xfrm>
        </p:spPr>
        <p:txBody>
          <a:bodyPr/>
          <a:lstStyle/>
          <a:p>
            <a:r>
              <a:rPr lang="el-GR" i="1" dirty="0" smtClean="0">
                <a:solidFill>
                  <a:srgbClr val="FF0000"/>
                </a:solidFill>
              </a:rPr>
              <a:t>Προδιαθεσικοι παραγοντες</a:t>
            </a:r>
          </a:p>
          <a:p>
            <a:r>
              <a:rPr lang="el-GR" sz="2400" dirty="0" smtClean="0">
                <a:solidFill>
                  <a:srgbClr val="FFFFFF"/>
                </a:solidFill>
              </a:rPr>
              <a:t>Παρατεταμενη κατακλιση στο κρεβατι</a:t>
            </a:r>
          </a:p>
          <a:p>
            <a:r>
              <a:rPr lang="el-GR" sz="2400" dirty="0" smtClean="0">
                <a:solidFill>
                  <a:srgbClr val="FFFFFF"/>
                </a:solidFill>
              </a:rPr>
              <a:t>Προσφατη χειρουργικη επεμβαση(το τελευταιο 3μηνο)</a:t>
            </a:r>
          </a:p>
          <a:p>
            <a:r>
              <a:rPr lang="el-GR" sz="2400" dirty="0" smtClean="0">
                <a:solidFill>
                  <a:srgbClr val="FFFFFF"/>
                </a:solidFill>
              </a:rPr>
              <a:t>Κυηση ειδικα προς το τελος,εκλαμψια,προεκλαμψια</a:t>
            </a:r>
          </a:p>
          <a:p>
            <a:r>
              <a:rPr lang="el-GR" sz="2400" dirty="0" smtClean="0">
                <a:solidFill>
                  <a:srgbClr val="FFFFFF"/>
                </a:solidFill>
              </a:rPr>
              <a:t>Χρηση οιστρογονων</a:t>
            </a:r>
          </a:p>
          <a:p>
            <a:r>
              <a:rPr lang="el-GR" sz="2400" dirty="0" smtClean="0">
                <a:solidFill>
                  <a:srgbClr val="FFFFFF"/>
                </a:solidFill>
              </a:rPr>
              <a:t>Καισαρικη τομη</a:t>
            </a:r>
          </a:p>
          <a:p>
            <a:r>
              <a:rPr lang="el-GR" sz="2400" dirty="0" smtClean="0">
                <a:solidFill>
                  <a:srgbClr val="FFFFFF"/>
                </a:solidFill>
              </a:rPr>
              <a:t>Κακοηθεια(καρκινος)</a:t>
            </a:r>
          </a:p>
          <a:p>
            <a:r>
              <a:rPr lang="el-GR" sz="2400" dirty="0" smtClean="0">
                <a:solidFill>
                  <a:srgbClr val="FFFFFF"/>
                </a:solidFill>
              </a:rPr>
              <a:t>Φλεβικη ανεπαρκεια και κυριως η εν τω βαθει φλεβοθρομβωση</a:t>
            </a:r>
          </a:p>
          <a:p>
            <a:r>
              <a:rPr lang="el-GR" sz="2400" dirty="0" smtClean="0">
                <a:solidFill>
                  <a:srgbClr val="FFFFFF"/>
                </a:solidFill>
              </a:rPr>
              <a:t>Καταγματα</a:t>
            </a:r>
          </a:p>
          <a:p>
            <a:r>
              <a:rPr lang="el-GR" sz="2400" dirty="0" smtClean="0">
                <a:solidFill>
                  <a:srgbClr val="FFFFFF"/>
                </a:solidFill>
              </a:rPr>
              <a:t>Κληρονομικες θρομβοφιλιες,ομοκυστινουρια</a:t>
            </a:r>
          </a:p>
          <a:p>
            <a:r>
              <a:rPr lang="el-GR" sz="2400" dirty="0" smtClean="0">
                <a:solidFill>
                  <a:srgbClr val="FFFFFF"/>
                </a:solidFill>
              </a:rPr>
              <a:t>Παχυσαρκια</a:t>
            </a:r>
          </a:p>
          <a:p>
            <a:r>
              <a:rPr lang="el-GR" sz="2400" dirty="0" smtClean="0">
                <a:solidFill>
                  <a:srgbClr val="FFFFFF"/>
                </a:solidFill>
              </a:rPr>
              <a:t>Καρδιοπαθεια(ισχαιμια0</a:t>
            </a:r>
            <a:endParaRPr lang="en-US" sz="2400" dirty="0">
              <a:solidFill>
                <a:srgbClr val="FFFFFF"/>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214291"/>
            <a:ext cx="9144000" cy="6082174"/>
          </a:xfrm>
        </p:spPr>
        <p:txBody>
          <a:bodyPr/>
          <a:lstStyle/>
          <a:p>
            <a:r>
              <a:rPr lang="el-GR" dirty="0" smtClean="0">
                <a:solidFill>
                  <a:srgbClr val="FF0000"/>
                </a:solidFill>
              </a:rPr>
              <a:t>Κλινικη εικονα</a:t>
            </a:r>
          </a:p>
          <a:p>
            <a:r>
              <a:rPr lang="el-GR" sz="2400" dirty="0" smtClean="0">
                <a:solidFill>
                  <a:srgbClr val="FFFFFF"/>
                </a:solidFill>
              </a:rPr>
              <a:t>Κυκλοφορικη καταπληξια(υποταση απωλεια συνειδησης σε μαζικη πνευμονικη εμβολη)</a:t>
            </a:r>
          </a:p>
          <a:p>
            <a:r>
              <a:rPr lang="el-GR" sz="2400" dirty="0" smtClean="0">
                <a:solidFill>
                  <a:srgbClr val="FFFFFF"/>
                </a:solidFill>
              </a:rPr>
              <a:t>Αιμοπτυση(σε εμφρακτο)</a:t>
            </a:r>
          </a:p>
          <a:p>
            <a:r>
              <a:rPr lang="el-GR" sz="2400" dirty="0" smtClean="0">
                <a:solidFill>
                  <a:srgbClr val="FFFFFF"/>
                </a:solidFill>
              </a:rPr>
              <a:t>Δυσπνοια,υποξιγοναιμια</a:t>
            </a:r>
          </a:p>
          <a:p>
            <a:r>
              <a:rPr lang="el-GR" sz="2400" dirty="0" smtClean="0">
                <a:solidFill>
                  <a:srgbClr val="FFFFFF"/>
                </a:solidFill>
              </a:rPr>
              <a:t>Ταχυπνοια</a:t>
            </a:r>
          </a:p>
          <a:p>
            <a:r>
              <a:rPr lang="el-GR" sz="2400" dirty="0" smtClean="0">
                <a:solidFill>
                  <a:srgbClr val="FFFFFF"/>
                </a:solidFill>
              </a:rPr>
              <a:t>Ταχυκαρδια</a:t>
            </a:r>
          </a:p>
          <a:p>
            <a:r>
              <a:rPr lang="el-GR" sz="2400" dirty="0" smtClean="0">
                <a:solidFill>
                  <a:srgbClr val="FFFFFF"/>
                </a:solidFill>
              </a:rPr>
              <a:t>Θωρακικο αλγος</a:t>
            </a:r>
          </a:p>
          <a:p>
            <a:pPr>
              <a:buNone/>
            </a:pPr>
            <a:r>
              <a:rPr lang="el-GR" sz="2400" dirty="0" smtClean="0">
                <a:solidFill>
                  <a:srgbClr val="FFFFFF"/>
                </a:solidFill>
              </a:rPr>
              <a:t>Εργαστηριακα ευρηματα</a:t>
            </a:r>
          </a:p>
          <a:p>
            <a:pPr>
              <a:buNone/>
            </a:pPr>
            <a:r>
              <a:rPr lang="el-GR" sz="2400" dirty="0" smtClean="0">
                <a:solidFill>
                  <a:srgbClr val="FFFFFF"/>
                </a:solidFill>
              </a:rPr>
              <a:t>ΗΚΓ αλλαγες στο ηλεκτροκαρδιογραφημα</a:t>
            </a:r>
          </a:p>
          <a:p>
            <a:pPr>
              <a:buNone/>
            </a:pPr>
            <a:r>
              <a:rPr lang="el-GR" sz="2400" dirty="0" smtClean="0">
                <a:solidFill>
                  <a:srgbClr val="FFFFFF"/>
                </a:solidFill>
              </a:rPr>
              <a:t>Δυσλειτουργια της δεξιας καρδιας</a:t>
            </a:r>
          </a:p>
          <a:p>
            <a:pPr>
              <a:buNone/>
            </a:pPr>
            <a:r>
              <a:rPr lang="el-GR" sz="2400" dirty="0" smtClean="0">
                <a:solidFill>
                  <a:srgbClr val="FFFFFF"/>
                </a:solidFill>
              </a:rPr>
              <a:t>Χαμηλο διοξειδιο του ανθρακα στο αρτηριακο αιμα</a:t>
            </a:r>
          </a:p>
          <a:p>
            <a:pPr>
              <a:buNone/>
            </a:pPr>
            <a:r>
              <a:rPr lang="el-GR" sz="2400" dirty="0" smtClean="0">
                <a:solidFill>
                  <a:srgbClr val="FFFFFF"/>
                </a:solidFill>
              </a:rPr>
              <a:t>Υψηλα επιπεδα στο αιμα προιοντων πηξης(δ-διμερη)</a:t>
            </a:r>
          </a:p>
          <a:p>
            <a:pPr>
              <a:buNone/>
            </a:pPr>
            <a:endParaRPr lang="el-GR" sz="2400" dirty="0" smtClean="0">
              <a:solidFill>
                <a:srgbClr val="FFFFFF"/>
              </a:solidFill>
            </a:endParaRPr>
          </a:p>
          <a:p>
            <a:pPr>
              <a:buNone/>
            </a:pPr>
            <a:endParaRPr lang="en-US" sz="2400" dirty="0">
              <a:solidFill>
                <a:srgbClr val="FFFFFF"/>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71546"/>
          </a:xfrm>
        </p:spPr>
        <p:txBody>
          <a:bodyPr/>
          <a:lstStyle/>
          <a:p>
            <a:r>
              <a:rPr lang="el-GR" sz="2800" i="1" dirty="0" smtClean="0">
                <a:solidFill>
                  <a:srgbClr val="FF0000"/>
                </a:solidFill>
              </a:rPr>
              <a:t>Διαγνωση θεραπεια</a:t>
            </a:r>
            <a:endParaRPr lang="en-US" sz="2800" i="1" dirty="0">
              <a:solidFill>
                <a:srgbClr val="FF0000"/>
              </a:solidFill>
            </a:endParaRPr>
          </a:p>
        </p:txBody>
      </p:sp>
      <p:sp>
        <p:nvSpPr>
          <p:cNvPr id="4" name="Content Placeholder 3"/>
          <p:cNvSpPr>
            <a:spLocks noGrp="1"/>
          </p:cNvSpPr>
          <p:nvPr>
            <p:ph sz="half" idx="2"/>
          </p:nvPr>
        </p:nvSpPr>
        <p:spPr>
          <a:xfrm>
            <a:off x="0" y="571480"/>
            <a:ext cx="8693944" cy="5724985"/>
          </a:xfrm>
        </p:spPr>
        <p:txBody>
          <a:bodyPr>
            <a:normAutofit/>
          </a:bodyPr>
          <a:lstStyle/>
          <a:p>
            <a:r>
              <a:rPr lang="el-GR" sz="2400" dirty="0" smtClean="0"/>
              <a:t>Ισχυρη κλινικη υποψια</a:t>
            </a:r>
          </a:p>
          <a:p>
            <a:r>
              <a:rPr lang="el-GR" sz="2400" dirty="0" smtClean="0"/>
              <a:t>Δ-διμερη</a:t>
            </a:r>
          </a:p>
          <a:p>
            <a:r>
              <a:rPr lang="el-GR" sz="2400" dirty="0" smtClean="0"/>
              <a:t>Απεικονιστικος ελεγχος(ψηφιακη τομογραφια-αγγειογραφια πνευμονικων αγγειων,σπινθηρογραφημα αερισμου/αιματωσης πνευμονων,υπερηχος καρδιας και κατω ακρων)</a:t>
            </a:r>
          </a:p>
          <a:p>
            <a:endParaRPr lang="el-GR" sz="2400" dirty="0" smtClean="0"/>
          </a:p>
          <a:p>
            <a:r>
              <a:rPr lang="el-GR" sz="2400" dirty="0" smtClean="0"/>
              <a:t>Θεραπεια...Χορηγηση Αντιπηκτικων (απο το στομα,υποδοριως)για 3 με 6 μηνες.</a:t>
            </a:r>
          </a:p>
          <a:p>
            <a:endParaRPr lang="el-GR" sz="2400" dirty="0" smtClean="0"/>
          </a:p>
          <a:p>
            <a:pPr>
              <a:buNone/>
            </a:pPr>
            <a:endParaRPr lang="el-GR" sz="24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9144000" cy="6858000"/>
          </a:xfrm>
        </p:spPr>
        <p:txBody>
          <a:bodyPr/>
          <a:lstStyle/>
          <a:p>
            <a:pPr>
              <a:buNone/>
            </a:pPr>
            <a:r>
              <a:rPr lang="el-GR" dirty="0" smtClean="0"/>
              <a:t>Ευχαριστω για την προσοχη σας</a:t>
            </a:r>
          </a:p>
          <a:p>
            <a:pPr>
              <a:buNone/>
            </a:pPr>
            <a:endParaRPr lang="en-US" dirty="0"/>
          </a:p>
        </p:txBody>
      </p:sp>
      <p:pic>
        <p:nvPicPr>
          <p:cNvPr id="5" name="Picture 4" descr="Catching.JPG"/>
          <p:cNvPicPr>
            <a:picLocks noChangeAspect="1"/>
          </p:cNvPicPr>
          <p:nvPr/>
        </p:nvPicPr>
        <p:blipFill>
          <a:blip r:embed="rId2" cstate="print"/>
          <a:stretch>
            <a:fillRect/>
          </a:stretch>
        </p:blipFill>
        <p:spPr>
          <a:xfrm>
            <a:off x="0" y="928670"/>
            <a:ext cx="9144000" cy="592933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428628"/>
          </a:xfrm>
        </p:spPr>
        <p:txBody>
          <a:bodyPr/>
          <a:lstStyle/>
          <a:p>
            <a:r>
              <a:rPr lang="el-GR" sz="2400" dirty="0" smtClean="0">
                <a:solidFill>
                  <a:srgbClr val="FF0000"/>
                </a:solidFill>
              </a:rPr>
              <a:t>ΦΥΜΑΤΙΩΣΗ</a:t>
            </a:r>
            <a:endParaRPr lang="en-US" sz="2400" dirty="0">
              <a:solidFill>
                <a:srgbClr val="FF0000"/>
              </a:solidFill>
            </a:endParaRPr>
          </a:p>
        </p:txBody>
      </p:sp>
      <p:sp>
        <p:nvSpPr>
          <p:cNvPr id="4" name="Content Placeholder 3"/>
          <p:cNvSpPr>
            <a:spLocks noGrp="1"/>
          </p:cNvSpPr>
          <p:nvPr>
            <p:ph sz="half" idx="2"/>
          </p:nvPr>
        </p:nvSpPr>
        <p:spPr>
          <a:xfrm>
            <a:off x="0" y="500041"/>
            <a:ext cx="9144000" cy="6357959"/>
          </a:xfrm>
        </p:spPr>
        <p:txBody>
          <a:bodyPr>
            <a:normAutofit fontScale="77500" lnSpcReduction="20000"/>
          </a:bodyPr>
          <a:lstStyle/>
          <a:p>
            <a:r>
              <a:rPr lang="el-GR" sz="1800" dirty="0" smtClean="0"/>
              <a:t>Δευτερη κατα σειρα λοιμωδης αιτια θανατου μετα το </a:t>
            </a:r>
            <a:r>
              <a:rPr lang="en-US" sz="1800" dirty="0" smtClean="0"/>
              <a:t>AIDS(2.000.000 </a:t>
            </a:r>
            <a:r>
              <a:rPr lang="el-GR" sz="1800" dirty="0" smtClean="0"/>
              <a:t>θανατοι ετησιως)</a:t>
            </a:r>
          </a:p>
          <a:p>
            <a:r>
              <a:rPr lang="el-GR" sz="1800" dirty="0" smtClean="0"/>
              <a:t>Το </a:t>
            </a:r>
            <a:r>
              <a:rPr lang="en-US" sz="1800" dirty="0" smtClean="0"/>
              <a:t>AIDS </a:t>
            </a:r>
            <a:r>
              <a:rPr lang="el-GR" sz="1800" dirty="0" smtClean="0"/>
              <a:t>και η μεταναστευση καθιστουν το προβλημα τεραστιο για τους πνευμονολογους.Η νοσος μιμηται αλλες παθησεις γιαυτο και χρειαζεται σςστη διαφορικη διαγνωση.</a:t>
            </a:r>
          </a:p>
          <a:p>
            <a:r>
              <a:rPr lang="el-GR" sz="1800" dirty="0" smtClean="0"/>
              <a:t>Μεγαλο ποσοστο πασχοντων στις υποσαχαριες περιοχες-συνεχης αυξηση νεων κρουσματων στις χωρες της πρωην σοβιετικης ενωσης-πυκνοκατοικημενες χωρες(ινδια-πακισταν-κινα-ινδονησια)εχουν τις μισες περιπτωσεις παγκοσμιως</a:t>
            </a:r>
          </a:p>
          <a:p>
            <a:r>
              <a:rPr lang="el-GR" sz="1800" dirty="0" smtClean="0"/>
              <a:t>Το 11% των ασθενων με φυματιωση εχουν </a:t>
            </a:r>
            <a:r>
              <a:rPr lang="en-US" sz="1800" dirty="0" smtClean="0"/>
              <a:t>AIDS</a:t>
            </a:r>
          </a:p>
          <a:p>
            <a:r>
              <a:rPr lang="en-US" sz="1800" dirty="0" smtClean="0"/>
              <a:t>T</a:t>
            </a:r>
            <a:r>
              <a:rPr lang="el-GR" sz="1800" dirty="0" smtClean="0"/>
              <a:t>α τελευταια χρονια αυξανονται ραγδαια τα περιστατικα της πολυανθεκτικης φυματιωσης</a:t>
            </a:r>
          </a:p>
          <a:p>
            <a:pPr>
              <a:buNone/>
            </a:pPr>
            <a:r>
              <a:rPr lang="el-GR" sz="2000" i="1" dirty="0" smtClean="0"/>
              <a:t>Αιτιολογια-Παθογενεια</a:t>
            </a:r>
          </a:p>
          <a:p>
            <a:pPr>
              <a:buNone/>
            </a:pPr>
            <a:r>
              <a:rPr lang="el-GR" sz="1800" dirty="0" smtClean="0"/>
              <a:t>Η φυματιωση οφειλεται σε μια κατηγορια βακτηριων(μικροβιων) ,τα μυκοβακτηριδια(υπαρχουν διαφορα στην φυση)Αυτο που μας ενδιαφερει πιο πολυ ειναι το μυκοβακτηριδιο της Φυματιωσης(</a:t>
            </a:r>
            <a:r>
              <a:rPr lang="en-US" sz="1800" dirty="0" smtClean="0"/>
              <a:t>Mycobacterium tuberculosis ) </a:t>
            </a:r>
            <a:r>
              <a:rPr lang="el-GR" sz="1800" dirty="0" smtClean="0"/>
              <a:t> το ΜΤΒ </a:t>
            </a:r>
            <a:r>
              <a:rPr lang="en-US" sz="1800" dirty="0" smtClean="0"/>
              <a:t>complex.</a:t>
            </a:r>
            <a:r>
              <a:rPr lang="el-GR" sz="1800" dirty="0" smtClean="0"/>
              <a:t>(ονομαζονται και οξεαντοχα γιατι δεν καταστρεφονται απο το οξυ του στομαχου,και δεν βαφονται απο συνηθη χρησιμοποιουμενα στην μικροβιολογια χρωματα)</a:t>
            </a:r>
          </a:p>
          <a:p>
            <a:pPr>
              <a:buNone/>
            </a:pPr>
            <a:r>
              <a:rPr lang="el-GR" sz="1800" dirty="0" smtClean="0"/>
              <a:t>Η μεταδοση –μολυνση στον ανθρωπο γινεται με τα μικροσταγονιδια του αερα που περιεχουν ΜΤΒ τα οποια μπορει και να περιφερονται για ωρες λογω μικρου μεγεθους...πρυποθετουν δε στενη επαφη με μεταδοτικο πασχοντα (περι τις 6-8 ωρες). Μεταδοτικος ειναι εκεινος που στα πτυελα του υπαρχει μεγαλος αριθμος(1000-10000 ΜΤΒ)Επισης μετα απο καταποση μολυσμενου υλικου . Συνηθως η πρωτη επαφη με τα ΜΤΒ γινεται στην παιδικη ηλικια. Τα ΜΤΒ εισερχονται στο αναπνευστικο και εναποτιθενται στους αεραγωγους της περιφερειας..εκει </a:t>
            </a:r>
            <a:r>
              <a:rPr lang="el-GR" sz="1800" dirty="0" smtClean="0">
                <a:solidFill>
                  <a:srgbClr val="FF0000"/>
                </a:solidFill>
              </a:rPr>
              <a:t>τα φαγοκυτταρωνουν τα κυψελιδικα μακροφαγα αλλα δεν τα σκοτωνουν </a:t>
            </a:r>
            <a:r>
              <a:rPr lang="el-GR" sz="1800" dirty="0" smtClean="0"/>
              <a:t>παντα,ετσι η λοιμωξη μπορει να περιοριστει ,ειτε να εξελιχθει στην Πρωτοπαθη Πνευμονικη Φυματιωση</a:t>
            </a:r>
          </a:p>
          <a:p>
            <a:pPr>
              <a:buNone/>
            </a:pPr>
            <a:r>
              <a:rPr lang="el-GR" sz="1800" dirty="0" smtClean="0"/>
              <a:t>.Τα ΜΤΒ οταν εισελθουν στα κυψελιδικα ΜΦ πολλαπλασιαζονται μεσα σε αυτα και μεσω των λεμφαγγειων πανε στους περιοχικους λεμφαδενες.Εκει ενεργοποιειται η κυτταρικη ανοσια(λεμφοκυτταρα)(2-10 εβδομαδες) και σχηματιζονται τα γνωστα κοκκιωματα τα οποια και περιοριζουν την λοιμωξη.Εκει στο κοκκιωμα(φυματωμα) τα ΜΤΒ πεθαινουν και νεκρωνεται τμημα του κοκκιωματος (τυροειδης νεκρωση)Μοιαζει σαν το τυρι </a:t>
            </a:r>
            <a:r>
              <a:rPr lang="en-US" sz="1800" dirty="0" smtClean="0"/>
              <a:t>edam.</a:t>
            </a:r>
            <a:r>
              <a:rPr lang="el-GR" sz="1800" dirty="0" smtClean="0"/>
              <a:t>Αν δεν καταστει δυνατη η καταστροφη των ΜΤΒ λογω ανεπαρκους αμυντικης λειτουργιας η’ αυξημενου μικροβιακου φορτιου τοτε νοσος εξελισεται (πρωτοπαθης ΤΒ) η οποια μπορει να προσβαλει πολλα οργανα του οργανισμου(ηπαρ ,πνευμονες,οστα,εγκεφαλο,νεφροι, δερμα,πεπτικο.)Οταν η διασπορα των ΜΤΒ γινεται αιματογενως ,εχουμε την ΚΕΓΧΡΟΕΙΔΗ ΦΥΜΑΤΙΩΣΗ.</a:t>
            </a:r>
          </a:p>
          <a:p>
            <a:pPr>
              <a:buNone/>
            </a:pPr>
            <a:endParaRPr lang="en-US" sz="1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42844" y="1285860"/>
            <a:ext cx="9144000" cy="5572141"/>
          </a:xfrm>
        </p:spPr>
        <p:txBody>
          <a:bodyPr>
            <a:normAutofit fontScale="92500" lnSpcReduction="20000"/>
          </a:bodyPr>
          <a:lstStyle/>
          <a:p>
            <a:r>
              <a:rPr lang="el-GR" sz="1800" dirty="0" smtClean="0"/>
              <a:t>Η μεταπρωτοπαθης φυματιωση συμβαινει στη ενηλικο ζωη και οφειλεται απο ενεργοποιηση παλαιων εστιων στον πνευμονα λογω ανοσοκαταστολης(φαρμακα,καρκινος,</a:t>
            </a:r>
            <a:r>
              <a:rPr lang="en-US" sz="1800" dirty="0" smtClean="0"/>
              <a:t>aids)</a:t>
            </a:r>
            <a:r>
              <a:rPr lang="el-GR" sz="1800" dirty="0" smtClean="0"/>
              <a:t>.</a:t>
            </a:r>
          </a:p>
          <a:p>
            <a:r>
              <a:rPr lang="el-GR" sz="1800" dirty="0" smtClean="0"/>
              <a:t>Κλινικη εικονα</a:t>
            </a:r>
          </a:p>
          <a:p>
            <a:r>
              <a:rPr lang="el-GR" sz="1800" dirty="0" smtClean="0"/>
              <a:t>Βηχας παραγωγικος με απογχρεμψη</a:t>
            </a:r>
          </a:p>
          <a:p>
            <a:r>
              <a:rPr lang="el-GR" sz="1800" dirty="0" smtClean="0"/>
              <a:t>Αιμοπτυση(οταν η βλαβη επικοινωνει η’ διαβρωνει αγγειο)</a:t>
            </a:r>
          </a:p>
          <a:p>
            <a:r>
              <a:rPr lang="el-GR" sz="1800" dirty="0" smtClean="0"/>
              <a:t>Κακουχια,ανορεξια,απωλεια βαρους ,αναιμια</a:t>
            </a:r>
          </a:p>
          <a:p>
            <a:r>
              <a:rPr lang="el-GR" sz="1800" dirty="0" smtClean="0"/>
              <a:t>Δεκατικη πυρετικη κινηση +εφιδρωσεις κυριως την νυχτα</a:t>
            </a:r>
          </a:p>
          <a:p>
            <a:endParaRPr lang="el-GR" sz="1800" dirty="0" smtClean="0"/>
          </a:p>
          <a:p>
            <a:pPr>
              <a:buNone/>
            </a:pPr>
            <a:r>
              <a:rPr lang="el-GR" sz="1800" dirty="0" smtClean="0"/>
              <a:t>Η πιο σοβαρη εκδηλωση της ΤΒ ειναι η φυματιωδης μηνιγγιτιδα η οποια και αφηνει αν δεν ελεγχθει φοβερες νευρολογικες βλαβες.</a:t>
            </a:r>
          </a:p>
          <a:p>
            <a:pPr>
              <a:buNone/>
            </a:pPr>
            <a:endParaRPr lang="el-GR" sz="1800" dirty="0" smtClean="0"/>
          </a:p>
          <a:p>
            <a:pPr>
              <a:buNone/>
            </a:pPr>
            <a:endParaRPr lang="el-GR" sz="1800" dirty="0" smtClean="0"/>
          </a:p>
          <a:p>
            <a:pPr>
              <a:buNone/>
            </a:pPr>
            <a:r>
              <a:rPr lang="el-GR" sz="1800" dirty="0" smtClean="0">
                <a:solidFill>
                  <a:srgbClr val="FF0000"/>
                </a:solidFill>
              </a:rPr>
              <a:t>Διαγνωση</a:t>
            </a:r>
          </a:p>
          <a:p>
            <a:pPr>
              <a:buNone/>
            </a:pPr>
            <a:r>
              <a:rPr lang="el-GR" sz="1800" dirty="0" smtClean="0">
                <a:solidFill>
                  <a:srgbClr val="FFFFFF"/>
                </a:solidFill>
              </a:rPr>
              <a:t>Εξεταση πτυελων και καλλιεργεια πτυελων για Β-ΚΟ</a:t>
            </a:r>
            <a:r>
              <a:rPr lang="en-US" sz="1800" dirty="0" smtClean="0">
                <a:solidFill>
                  <a:srgbClr val="FFFFFF"/>
                </a:solidFill>
              </a:rPr>
              <a:t>CH</a:t>
            </a:r>
            <a:endParaRPr lang="el-GR" sz="1800" dirty="0" smtClean="0">
              <a:solidFill>
                <a:srgbClr val="FFFFFF"/>
              </a:solidFill>
            </a:endParaRPr>
          </a:p>
          <a:p>
            <a:pPr>
              <a:buNone/>
            </a:pPr>
            <a:r>
              <a:rPr lang="el-GR" sz="1800" dirty="0" smtClean="0">
                <a:solidFill>
                  <a:srgbClr val="FFFFFF"/>
                </a:solidFill>
              </a:rPr>
              <a:t>Αιμοκαλλιεργειες,γαστρικο υγρο,βιοψια,βρογχοσκοπηση</a:t>
            </a:r>
          </a:p>
          <a:p>
            <a:pPr>
              <a:buNone/>
            </a:pPr>
            <a:r>
              <a:rPr lang="el-GR" sz="1800" dirty="0" smtClean="0">
                <a:solidFill>
                  <a:srgbClr val="FFFFFF"/>
                </a:solidFill>
              </a:rPr>
              <a:t>Ακτινολογικα</a:t>
            </a:r>
          </a:p>
          <a:p>
            <a:pPr>
              <a:buNone/>
            </a:pPr>
            <a:r>
              <a:rPr lang="el-GR" sz="1800" dirty="0" smtClean="0">
                <a:solidFill>
                  <a:srgbClr val="FFFFFF"/>
                </a:solidFill>
              </a:rPr>
              <a:t>Δερμοαντιδραση Μ</a:t>
            </a:r>
            <a:r>
              <a:rPr lang="en-US" sz="1800" dirty="0" err="1" smtClean="0">
                <a:solidFill>
                  <a:srgbClr val="FFFFFF"/>
                </a:solidFill>
              </a:rPr>
              <a:t>antoux</a:t>
            </a:r>
            <a:endParaRPr lang="en-US" sz="1800" dirty="0" smtClean="0">
              <a:solidFill>
                <a:srgbClr val="FFFFFF"/>
              </a:solidFill>
            </a:endParaRPr>
          </a:p>
          <a:p>
            <a:pPr>
              <a:buNone/>
            </a:pPr>
            <a:r>
              <a:rPr lang="en-US" sz="1800" dirty="0" err="1" smtClean="0">
                <a:solidFill>
                  <a:srgbClr val="FFFFFF"/>
                </a:solidFill>
              </a:rPr>
              <a:t>Quantiferon</a:t>
            </a:r>
            <a:endParaRPr lang="en-US" sz="1800" dirty="0" smtClean="0">
              <a:solidFill>
                <a:srgbClr val="FFFFFF"/>
              </a:solidFill>
            </a:endParaRPr>
          </a:p>
          <a:p>
            <a:pPr>
              <a:buNone/>
            </a:pPr>
            <a:endParaRPr lang="en-US" sz="1800" dirty="0" smtClean="0">
              <a:solidFill>
                <a:srgbClr val="FFFFFF"/>
              </a:solidFill>
            </a:endParaRPr>
          </a:p>
          <a:p>
            <a:pPr>
              <a:buNone/>
            </a:pPr>
            <a:endParaRPr lang="en-US" sz="1800" dirty="0" smtClean="0">
              <a:solidFill>
                <a:srgbClr val="FFFFFF"/>
              </a:solidFill>
            </a:endParaRPr>
          </a:p>
          <a:p>
            <a:pPr>
              <a:buNone/>
            </a:pPr>
            <a:endParaRPr lang="el-GR" sz="1800" dirty="0" smtClean="0">
              <a:solidFill>
                <a:srgbClr val="FFFFFF"/>
              </a:solidFill>
            </a:endParaRPr>
          </a:p>
          <a:p>
            <a:endParaRPr lang="el-GR" sz="1800" dirty="0" smtClean="0"/>
          </a:p>
          <a:p>
            <a:endParaRPr lang="en-US" sz="1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214291"/>
            <a:ext cx="9144000" cy="6082174"/>
          </a:xfrm>
        </p:spPr>
        <p:txBody>
          <a:bodyPr>
            <a:normAutofit fontScale="85000" lnSpcReduction="10000"/>
          </a:bodyPr>
          <a:lstStyle/>
          <a:p>
            <a:r>
              <a:rPr lang="el-GR" dirty="0" smtClean="0"/>
              <a:t>Διαγνωστικη τριαδα</a:t>
            </a:r>
          </a:p>
          <a:p>
            <a:r>
              <a:rPr lang="el-GR" dirty="0" smtClean="0"/>
              <a:t>1.Ακτινογραφια θωρακα</a:t>
            </a:r>
          </a:p>
          <a:p>
            <a:r>
              <a:rPr lang="el-GR" dirty="0" smtClean="0"/>
              <a:t>2</a:t>
            </a:r>
            <a:r>
              <a:rPr lang="en-US" dirty="0" smtClean="0"/>
              <a:t>.</a:t>
            </a:r>
            <a:r>
              <a:rPr lang="el-GR" dirty="0" smtClean="0"/>
              <a:t>δερμοαντιδραση </a:t>
            </a:r>
            <a:r>
              <a:rPr lang="en-US" dirty="0" err="1" smtClean="0"/>
              <a:t>mantoux</a:t>
            </a:r>
            <a:endParaRPr lang="en-US" dirty="0" smtClean="0"/>
          </a:p>
          <a:p>
            <a:r>
              <a:rPr lang="en-US" dirty="0" smtClean="0"/>
              <a:t>3.</a:t>
            </a:r>
            <a:r>
              <a:rPr lang="el-GR" dirty="0" smtClean="0"/>
              <a:t>κλινικη εικονα</a:t>
            </a:r>
          </a:p>
          <a:p>
            <a:pPr>
              <a:buNone/>
            </a:pPr>
            <a:endParaRPr lang="el-GR" dirty="0" smtClean="0"/>
          </a:p>
          <a:p>
            <a:r>
              <a:rPr lang="en-US" dirty="0" err="1" smtClean="0"/>
              <a:t>Mantoux</a:t>
            </a:r>
            <a:r>
              <a:rPr lang="el-GR" dirty="0" smtClean="0"/>
              <a:t>.γινεται ενδοδερμικη εγχυση 0.1</a:t>
            </a:r>
            <a:r>
              <a:rPr lang="en-US" dirty="0" smtClean="0"/>
              <a:t>ml</a:t>
            </a:r>
            <a:r>
              <a:rPr lang="el-GR" dirty="0" smtClean="0"/>
              <a:t> φυματινης και μετα απο 48-72 ωρες παρατηρειται αν εχει επελθει σκληρια στο δερμα+ερυθροτητα(μονο η ερυθροτητα δεν αξιολογειται) </a:t>
            </a:r>
          </a:p>
          <a:p>
            <a:r>
              <a:rPr lang="el-GR" dirty="0" smtClean="0"/>
              <a:t>Αρνητικη =σκληρια με μεγιστη διαμετρο &lt;5χιλιοστα</a:t>
            </a:r>
          </a:p>
          <a:p>
            <a:r>
              <a:rPr lang="el-GR" dirty="0" smtClean="0"/>
              <a:t>θετικη= μεταξυ 5-14(περιλαμβανει και ατομα εμβολιασμενα με το Β</a:t>
            </a:r>
            <a:r>
              <a:rPr lang="en-US" dirty="0" smtClean="0"/>
              <a:t>CG</a:t>
            </a:r>
            <a:r>
              <a:rPr lang="el-GR" dirty="0" smtClean="0"/>
              <a:t>,ιατρικο και νοσηλευτικο προσωπικο,ανοσοκατεσταλμενους,ατομα υπο θεραπεια με κορτικοειδη..)</a:t>
            </a:r>
          </a:p>
          <a:p>
            <a:r>
              <a:rPr lang="el-GR" dirty="0" smtClean="0"/>
              <a:t>Εντονα θετικη= σκληρια &gt; 15(σε αυτην την κατηγορια περιλαμβανονται ολοι)</a:t>
            </a:r>
          </a:p>
          <a:p>
            <a:pPr>
              <a:buNone/>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θεραπεια</a:t>
            </a:r>
            <a:endParaRPr lang="el-GR" dirty="0"/>
          </a:p>
        </p:txBody>
      </p:sp>
      <p:sp>
        <p:nvSpPr>
          <p:cNvPr id="4" name="Content Placeholder 3"/>
          <p:cNvSpPr>
            <a:spLocks noGrp="1"/>
          </p:cNvSpPr>
          <p:nvPr>
            <p:ph sz="half" idx="2"/>
          </p:nvPr>
        </p:nvSpPr>
        <p:spPr>
          <a:xfrm>
            <a:off x="0" y="1142985"/>
            <a:ext cx="8693944" cy="5153480"/>
          </a:xfrm>
        </p:spPr>
        <p:txBody>
          <a:bodyPr>
            <a:normAutofit fontScale="55000" lnSpcReduction="20000"/>
          </a:bodyPr>
          <a:lstStyle/>
          <a:p>
            <a:r>
              <a:rPr lang="el-GR" dirty="0" smtClean="0"/>
              <a:t>Αντιφυματικα φαρμακα</a:t>
            </a:r>
          </a:p>
          <a:p>
            <a:endParaRPr lang="el-GR" dirty="0" smtClean="0"/>
          </a:p>
          <a:p>
            <a:r>
              <a:rPr lang="el-GR" dirty="0" smtClean="0"/>
              <a:t>Πρωτευοντα</a:t>
            </a:r>
          </a:p>
          <a:p>
            <a:r>
              <a:rPr lang="el-GR" dirty="0" smtClean="0"/>
              <a:t>Α. Ριφαμπικινη</a:t>
            </a:r>
            <a:r>
              <a:rPr lang="en-US" dirty="0" smtClean="0"/>
              <a:t>     R</a:t>
            </a:r>
            <a:endParaRPr lang="el-GR" dirty="0" smtClean="0"/>
          </a:p>
          <a:p>
            <a:r>
              <a:rPr lang="el-GR" dirty="0" smtClean="0"/>
              <a:t>Β.Ισονιαζιδη</a:t>
            </a:r>
            <a:r>
              <a:rPr lang="en-US" dirty="0" smtClean="0"/>
              <a:t>         H</a:t>
            </a:r>
            <a:endParaRPr lang="el-GR" dirty="0" smtClean="0"/>
          </a:p>
          <a:p>
            <a:r>
              <a:rPr lang="el-GR" dirty="0" smtClean="0"/>
              <a:t>Γ.Εθαμβουτολη</a:t>
            </a:r>
            <a:r>
              <a:rPr lang="en-US" dirty="0" smtClean="0"/>
              <a:t>     E</a:t>
            </a:r>
            <a:endParaRPr lang="el-GR" dirty="0" smtClean="0"/>
          </a:p>
          <a:p>
            <a:r>
              <a:rPr lang="el-GR" dirty="0" smtClean="0"/>
              <a:t>Δ.Πυραζιναμιδη</a:t>
            </a:r>
            <a:r>
              <a:rPr lang="en-US" dirty="0" smtClean="0"/>
              <a:t>     Z</a:t>
            </a:r>
          </a:p>
          <a:p>
            <a:endParaRPr lang="en-US" dirty="0" smtClean="0"/>
          </a:p>
          <a:p>
            <a:r>
              <a:rPr lang="el-GR" dirty="0" smtClean="0"/>
              <a:t>Διαρκεια-διαφορα σχηματα&gt;το πλεον εφαρμοσμενο ειναι το εξαμηνο σχημα που περιλαμβανει και τα 4 φαρμακα τα οποια και λαμβανονται καθημερινα ολα μαζι το πρωι (συνηθως ολα τους 2 πρωτους μηνες,μεχρι να βγουν τα αποτελεσματα της ευαισθησιας στα αντιφυματικα και κατοπιν αναλογα συνεχιζουμε με 2 για αλλους 4 μηνες</a:t>
            </a:r>
          </a:p>
          <a:p>
            <a:endParaRPr lang="el-GR" dirty="0" smtClean="0"/>
          </a:p>
          <a:p>
            <a:r>
              <a:rPr lang="el-GR" dirty="0" smtClean="0"/>
              <a:t>Υπαρχουν και αλλα φαρμακα.πρωτευοντα (στρεπτομυκινη,εθιοναμιδη,..)και τα δευτερευοντα αντιφυματικα(καπρεομυκινη,κινολονες..κ.α)Τα τελευταια χρονια λογω μη σωστης θεραπειας ειναι πολυ συχνη η ανθεκτικη ΤΒ δηλαδη τα </a:t>
            </a:r>
            <a:r>
              <a:rPr lang="en-US" dirty="0" err="1" smtClean="0"/>
              <a:t>mtb</a:t>
            </a:r>
            <a:r>
              <a:rPr lang="en-US" dirty="0" smtClean="0"/>
              <a:t> </a:t>
            </a:r>
            <a:r>
              <a:rPr lang="el-GR" dirty="0" smtClean="0"/>
              <a:t>ειναι ανθεκτικα σε ενα η περισσοτερα πρωτευοντα(κυρια ανθεκτικα φαρμακα)Υπαρχουν και περιπτωσεις που κανενα φαρμακο δεν μπορει να ελεγξει την νοσο.</a:t>
            </a:r>
            <a:endParaRPr lang="el-G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Καρκινος πνευμονα</a:t>
            </a:r>
            <a:endParaRPr lang="el-GR" dirty="0"/>
          </a:p>
        </p:txBody>
      </p:sp>
      <p:sp>
        <p:nvSpPr>
          <p:cNvPr id="4" name="Content Placeholder 3"/>
          <p:cNvSpPr>
            <a:spLocks noGrp="1"/>
          </p:cNvSpPr>
          <p:nvPr>
            <p:ph sz="half" idx="2"/>
          </p:nvPr>
        </p:nvSpPr>
        <p:spPr>
          <a:xfrm>
            <a:off x="142844" y="1770501"/>
            <a:ext cx="8551100" cy="4525963"/>
          </a:xfrm>
        </p:spPr>
        <p:txBody>
          <a:bodyPr>
            <a:normAutofit fontScale="92500" lnSpcReduction="20000"/>
          </a:bodyPr>
          <a:lstStyle/>
          <a:p>
            <a:r>
              <a:rPr lang="el-GR" dirty="0" smtClean="0"/>
              <a:t>Αποτελει την δευτερη αιτια θανατου μετα τα οξεα στεφανιαια συνδρομα(εμφραγμα)</a:t>
            </a:r>
          </a:p>
          <a:p>
            <a:r>
              <a:rPr lang="el-GR" dirty="0" smtClean="0"/>
              <a:t>Πρωτη αιτια θανατου απο καρκινο</a:t>
            </a:r>
          </a:p>
          <a:p>
            <a:r>
              <a:rPr lang="el-GR" dirty="0" smtClean="0"/>
              <a:t>90% οφειλεται στο καπνισμα,αλλα και στην περιβαλλοντικη εκθεση(ρυποι,αμιαντος)</a:t>
            </a:r>
          </a:p>
          <a:p>
            <a:r>
              <a:rPr lang="el-GR" dirty="0" smtClean="0"/>
              <a:t>Κυριως αφορα την μεση ηλικια και ανω ,αλλα τα τελευταια χρονια προσβαλλειο ολο και περισσοτερο νεα ατομα (ακομα και κατω των 40 ετων).Επισης ενμφανιζει μεγαλη αυξηση και στις γυναικες (οπου μετα τον καρκινο του μαστου και του τραχηλου της μητρας ειναι η τριτη αιτια θανατου</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42853"/>
            <a:ext cx="8693944" cy="6153612"/>
          </a:xfrm>
        </p:spPr>
        <p:txBody>
          <a:bodyPr>
            <a:normAutofit fontScale="92500" lnSpcReduction="20000"/>
          </a:bodyPr>
          <a:lstStyle/>
          <a:p>
            <a:r>
              <a:rPr lang="el-GR" dirty="0" smtClean="0"/>
              <a:t>Διακρινεται αναλογα την προελευση σε 2 μεγαλες κατηγοριες</a:t>
            </a:r>
          </a:p>
          <a:p>
            <a:r>
              <a:rPr lang="el-GR" dirty="0" smtClean="0"/>
              <a:t>Μη μικροκυτταρικο(</a:t>
            </a:r>
            <a:r>
              <a:rPr lang="en-US" dirty="0" smtClean="0"/>
              <a:t>NSCLC)</a:t>
            </a:r>
          </a:p>
          <a:p>
            <a:r>
              <a:rPr lang="en-US" dirty="0" smtClean="0"/>
              <a:t>M</a:t>
            </a:r>
            <a:r>
              <a:rPr lang="el-GR" dirty="0" smtClean="0"/>
              <a:t>ικροκυτταρικο</a:t>
            </a:r>
            <a:r>
              <a:rPr lang="en-US" dirty="0" smtClean="0"/>
              <a:t>(SCLC)</a:t>
            </a:r>
          </a:p>
          <a:p>
            <a:endParaRPr lang="en-US" dirty="0" smtClean="0"/>
          </a:p>
          <a:p>
            <a:endParaRPr lang="en-US" dirty="0" smtClean="0"/>
          </a:p>
          <a:p>
            <a:endParaRPr lang="en-US" dirty="0" smtClean="0"/>
          </a:p>
          <a:p>
            <a:r>
              <a:rPr lang="el-GR" dirty="0" smtClean="0"/>
              <a:t>Ο καρκινος του πνευμονα εξορμαται απο τα κυτταρα των βρογχων και σχηματιζει συμπαγεις μαζες με πλουσια αγγειωση και αναπτυσσεται κατα συνεχεια ιστων,αιματογενως,λεμφογενως.Προσβαλλει τους βρογχους,το παρεγχυμα,ενω αναλογα την περιπτωση,διηθει τραχεια αγγεια ,θωρακικο τοιχωμα και δινει απομακρυσμενες μεταστασεις σε διαφορα οργανα(ηπαρ,εγκεφαλος,επινεφριδια,οστα)</a:t>
            </a:r>
            <a:endParaRPr lang="el-G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Κλινικη εικονα</a:t>
            </a:r>
            <a:br>
              <a:rPr lang="el-GR" dirty="0" smtClean="0"/>
            </a:br>
            <a:endParaRPr lang="el-GR" dirty="0"/>
          </a:p>
        </p:txBody>
      </p:sp>
      <p:sp>
        <p:nvSpPr>
          <p:cNvPr id="4" name="Content Placeholder 3"/>
          <p:cNvSpPr>
            <a:spLocks noGrp="1"/>
          </p:cNvSpPr>
          <p:nvPr>
            <p:ph sz="half" idx="2"/>
          </p:nvPr>
        </p:nvSpPr>
        <p:spPr>
          <a:xfrm>
            <a:off x="0" y="1214423"/>
            <a:ext cx="8693944" cy="5082042"/>
          </a:xfrm>
        </p:spPr>
        <p:txBody>
          <a:bodyPr>
            <a:normAutofit fontScale="92500"/>
          </a:bodyPr>
          <a:lstStyle/>
          <a:p>
            <a:pPr>
              <a:buNone/>
            </a:pPr>
            <a:r>
              <a:rPr lang="el-GR" dirty="0" smtClean="0"/>
              <a:t>(Ειναι συναρτηση της εντοπισης του ογκου).</a:t>
            </a:r>
          </a:p>
          <a:p>
            <a:r>
              <a:rPr lang="el-GR" dirty="0" smtClean="0"/>
              <a:t>Πλευροδυνια(περιφερικοι ογκοι)</a:t>
            </a:r>
          </a:p>
          <a:p>
            <a:r>
              <a:rPr lang="el-GR" dirty="0" smtClean="0"/>
              <a:t>Χρονιος βηχας(κεντρικοι ογκοι)</a:t>
            </a:r>
          </a:p>
          <a:p>
            <a:r>
              <a:rPr lang="el-GR" dirty="0" smtClean="0"/>
              <a:t>Αιμοφυρτα πτυελα η’ αιμοπτυση</a:t>
            </a:r>
          </a:p>
          <a:p>
            <a:r>
              <a:rPr lang="el-GR" dirty="0" smtClean="0"/>
              <a:t>Δυσπνοια</a:t>
            </a:r>
          </a:p>
          <a:p>
            <a:r>
              <a:rPr lang="el-GR" dirty="0" smtClean="0"/>
              <a:t>Πυρετος η’  πυρετιο</a:t>
            </a:r>
          </a:p>
          <a:p>
            <a:r>
              <a:rPr lang="el-GR" dirty="0" smtClean="0"/>
              <a:t>Γενικα συμπτωματα(αδυναμια,καταβολη,απωλεια βαρους,αναιμια</a:t>
            </a:r>
          </a:p>
          <a:p>
            <a:r>
              <a:rPr lang="el-GR" dirty="0" smtClean="0"/>
              <a:t>Το προβλημα με τον καρκινο του πνευμονα ειναι οτι οταν δωσει συμπτωματα ειναι πολυ αργα για θεραπεια.</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Διαγνωση</a:t>
            </a:r>
            <a:endParaRPr lang="el-GR" dirty="0"/>
          </a:p>
        </p:txBody>
      </p:sp>
      <p:sp>
        <p:nvSpPr>
          <p:cNvPr id="4" name="Content Placeholder 3"/>
          <p:cNvSpPr>
            <a:spLocks noGrp="1"/>
          </p:cNvSpPr>
          <p:nvPr>
            <p:ph sz="half" idx="2"/>
          </p:nvPr>
        </p:nvSpPr>
        <p:spPr>
          <a:xfrm>
            <a:off x="0" y="1142984"/>
            <a:ext cx="8693944" cy="5715015"/>
          </a:xfrm>
        </p:spPr>
        <p:txBody>
          <a:bodyPr>
            <a:normAutofit lnSpcReduction="10000"/>
          </a:bodyPr>
          <a:lstStyle/>
          <a:p>
            <a:r>
              <a:rPr lang="el-GR" dirty="0" smtClean="0"/>
              <a:t>Εξεταση πτυελων,πλευριτικου υγρου</a:t>
            </a:r>
          </a:p>
          <a:p>
            <a:r>
              <a:rPr lang="el-GR" dirty="0" smtClean="0"/>
              <a:t>Βιοψια βρογχου,λεμφαδενα,πνευμονικου ιστου(βρογχοσκοπηση,χειρουργικη βιοψια,βιοψια με βελονη)</a:t>
            </a:r>
          </a:p>
          <a:p>
            <a:endParaRPr lang="el-GR" dirty="0" smtClean="0"/>
          </a:p>
          <a:p>
            <a:r>
              <a:rPr lang="el-GR" dirty="0" smtClean="0"/>
              <a:t>(υποβοηθουντα στην διαγνωση και σταδιοποιηση της νοσου)</a:t>
            </a:r>
          </a:p>
          <a:p>
            <a:pPr>
              <a:buNone/>
            </a:pPr>
            <a:r>
              <a:rPr lang="el-GR" dirty="0" smtClean="0"/>
              <a:t>Αξονικη τομογραφια θωρακα,κοιλιας,εγκεφαλου</a:t>
            </a:r>
          </a:p>
          <a:p>
            <a:pPr>
              <a:buNone/>
            </a:pPr>
            <a:r>
              <a:rPr lang="el-GR" dirty="0" smtClean="0"/>
              <a:t>Σπινθηρογραφημα οστων</a:t>
            </a:r>
          </a:p>
          <a:p>
            <a:pPr>
              <a:buNone/>
            </a:pPr>
            <a:r>
              <a:rPr lang="el-GR" dirty="0" smtClean="0"/>
              <a:t>Μαγνητικη τομογραφια Σπονδυλικης στυλης</a:t>
            </a:r>
          </a:p>
          <a:p>
            <a:pPr>
              <a:buNone/>
            </a:pPr>
            <a:r>
              <a:rPr lang="el-GR" dirty="0" smtClean="0"/>
              <a:t>Τομογραφια εκπομπης ποζιτρονιων(</a:t>
            </a:r>
            <a:r>
              <a:rPr lang="en-US" dirty="0" smtClean="0"/>
              <a:t>PET)</a:t>
            </a:r>
            <a:endParaRPr lang="el-GR" dirty="0" smtClean="0"/>
          </a:p>
          <a:p>
            <a:pPr>
              <a:buNone/>
            </a:pPr>
            <a:endParaRPr lang="el-GR" dirty="0" smtClean="0"/>
          </a:p>
          <a:p>
            <a:endParaRPr lang="el-G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Σταδιοποιηση Ν</a:t>
            </a:r>
            <a:r>
              <a:rPr lang="en-US" dirty="0" smtClean="0"/>
              <a:t>SCLC</a:t>
            </a:r>
            <a:r>
              <a:rPr lang="el-GR" dirty="0" smtClean="0"/>
              <a:t/>
            </a:r>
            <a:br>
              <a:rPr lang="el-GR" dirty="0" smtClean="0"/>
            </a:br>
            <a:r>
              <a:rPr lang="el-GR" dirty="0" smtClean="0"/>
              <a:t/>
            </a:r>
            <a:br>
              <a:rPr lang="el-GR" dirty="0" smtClean="0"/>
            </a:br>
            <a:r>
              <a:rPr lang="el-GR" dirty="0" smtClean="0"/>
              <a:t/>
            </a:r>
            <a:br>
              <a:rPr lang="el-GR" dirty="0" smtClean="0"/>
            </a:br>
            <a:endParaRPr lang="el-GR" dirty="0"/>
          </a:p>
        </p:txBody>
      </p:sp>
      <p:sp>
        <p:nvSpPr>
          <p:cNvPr id="4" name="Content Placeholder 3"/>
          <p:cNvSpPr>
            <a:spLocks noGrp="1"/>
          </p:cNvSpPr>
          <p:nvPr>
            <p:ph sz="half" idx="2"/>
          </p:nvPr>
        </p:nvSpPr>
        <p:spPr>
          <a:xfrm>
            <a:off x="0" y="1357299"/>
            <a:ext cx="8693944" cy="4939166"/>
          </a:xfrm>
        </p:spPr>
        <p:txBody>
          <a:bodyPr/>
          <a:lstStyle/>
          <a:p>
            <a:r>
              <a:rPr lang="en-US" dirty="0" smtClean="0"/>
              <a:t>Stage I   </a:t>
            </a:r>
            <a:r>
              <a:rPr lang="el-GR" dirty="0" smtClean="0"/>
              <a:t>20% κατα την διαγνωση   </a:t>
            </a:r>
            <a:endParaRPr lang="en-US" dirty="0" smtClean="0"/>
          </a:p>
          <a:p>
            <a:r>
              <a:rPr lang="en-US" dirty="0" smtClean="0"/>
              <a:t>Stage II</a:t>
            </a:r>
            <a:r>
              <a:rPr lang="el-GR" dirty="0" smtClean="0"/>
              <a:t> 35%</a:t>
            </a:r>
            <a:endParaRPr lang="en-US" dirty="0" smtClean="0"/>
          </a:p>
          <a:p>
            <a:r>
              <a:rPr lang="en-US" dirty="0" smtClean="0"/>
              <a:t>Stage III</a:t>
            </a:r>
            <a:r>
              <a:rPr lang="el-GR" dirty="0" smtClean="0"/>
              <a:t> 45%</a:t>
            </a:r>
            <a:endParaRPr lang="en-US" dirty="0" smtClean="0"/>
          </a:p>
          <a:p>
            <a:r>
              <a:rPr lang="en-US" dirty="0" smtClean="0"/>
              <a:t>Stage IV </a:t>
            </a:r>
            <a:r>
              <a:rPr lang="el-GR" dirty="0" smtClean="0"/>
              <a:t>οποιοσδηποτε ογκος με απομακρυσμενες μεταστασεις</a:t>
            </a:r>
          </a:p>
          <a:p>
            <a:r>
              <a:rPr lang="el-GR" dirty="0" smtClean="0"/>
              <a:t>Η σταδιοποιηση εφαρμοζεται για να αποφασιστει η καλυτερη θεραπεια ...</a:t>
            </a:r>
          </a:p>
          <a:p>
            <a:endParaRPr lang="el-G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Θεραπεια μη-μικροκυτταρικου</a:t>
            </a:r>
            <a:endParaRPr lang="el-GR" dirty="0"/>
          </a:p>
        </p:txBody>
      </p:sp>
      <p:sp>
        <p:nvSpPr>
          <p:cNvPr id="4" name="Content Placeholder 3"/>
          <p:cNvSpPr>
            <a:spLocks noGrp="1"/>
          </p:cNvSpPr>
          <p:nvPr>
            <p:ph sz="half" idx="2"/>
          </p:nvPr>
        </p:nvSpPr>
        <p:spPr>
          <a:xfrm>
            <a:off x="0" y="1285861"/>
            <a:ext cx="8693944" cy="5010604"/>
          </a:xfrm>
        </p:spPr>
        <p:txBody>
          <a:bodyPr/>
          <a:lstStyle/>
          <a:p>
            <a:r>
              <a:rPr lang="el-GR" dirty="0" smtClean="0"/>
              <a:t>Χειρουργικη εκτομη </a:t>
            </a:r>
          </a:p>
          <a:p>
            <a:r>
              <a:rPr lang="el-GR" dirty="0" smtClean="0"/>
              <a:t>Χημειοθεραπεια</a:t>
            </a:r>
          </a:p>
          <a:p>
            <a:r>
              <a:rPr lang="el-GR" dirty="0" smtClean="0"/>
              <a:t>Ακτινοθεραπεια</a:t>
            </a:r>
          </a:p>
          <a:p>
            <a:r>
              <a:rPr lang="el-GR" dirty="0" smtClean="0"/>
              <a:t>Συνδυασμος των παραπανω</a:t>
            </a:r>
          </a:p>
          <a:p>
            <a:endParaRPr lang="el-GR" dirty="0" smtClean="0"/>
          </a:p>
          <a:p>
            <a:endParaRPr lang="el-GR" dirty="0" smtClean="0"/>
          </a:p>
          <a:p>
            <a:endParaRPr lang="el-GR" dirty="0" smtClean="0"/>
          </a:p>
          <a:p>
            <a:r>
              <a:rPr lang="el-GR" dirty="0" smtClean="0"/>
              <a:t>Η επιβιωση εξαρταται απο την εκταση της νοσου, την συμπεριφορα του ογκου,την γενικη κατασταση του ασθενους</a:t>
            </a:r>
            <a:endParaRPr lang="el-G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Μικροκυτταρικο</a:t>
            </a:r>
            <a:endParaRPr lang="el-GR" dirty="0"/>
          </a:p>
        </p:txBody>
      </p:sp>
      <p:sp>
        <p:nvSpPr>
          <p:cNvPr id="4" name="Content Placeholder 3"/>
          <p:cNvSpPr>
            <a:spLocks noGrp="1"/>
          </p:cNvSpPr>
          <p:nvPr>
            <p:ph sz="half" idx="2"/>
          </p:nvPr>
        </p:nvSpPr>
        <p:spPr>
          <a:xfrm>
            <a:off x="0" y="1214423"/>
            <a:ext cx="8693944" cy="5082042"/>
          </a:xfrm>
        </p:spPr>
        <p:txBody>
          <a:bodyPr/>
          <a:lstStyle/>
          <a:p>
            <a:r>
              <a:rPr lang="el-GR" dirty="0" smtClean="0"/>
              <a:t>Πιο επιθετικος καρκινος(αποτερη επιβιωση σε περιορισμενη νοσο 14 μηνες και σε εκτεταμενη νοσο 6-7 μηνες) </a:t>
            </a:r>
          </a:p>
          <a:p>
            <a:r>
              <a:rPr lang="el-GR" dirty="0" smtClean="0"/>
              <a:t>Η θεραπεια ειναι συνηθως η χημειοθεραπεια, ενω τα τελευταια χρονια εφαρμοζεται και η χειρουργικη θεραπεια</a:t>
            </a:r>
            <a:endParaRPr lang="el-G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Πλευριτικες συλλογες</a:t>
            </a:r>
            <a:endParaRPr lang="el-GR" dirty="0"/>
          </a:p>
        </p:txBody>
      </p:sp>
      <p:sp>
        <p:nvSpPr>
          <p:cNvPr id="4" name="Content Placeholder 3"/>
          <p:cNvSpPr>
            <a:spLocks noGrp="1"/>
          </p:cNvSpPr>
          <p:nvPr>
            <p:ph sz="half" idx="2"/>
          </p:nvPr>
        </p:nvSpPr>
        <p:spPr>
          <a:xfrm>
            <a:off x="0" y="1214423"/>
            <a:ext cx="8693944" cy="5082042"/>
          </a:xfrm>
        </p:spPr>
        <p:txBody>
          <a:bodyPr/>
          <a:lstStyle/>
          <a:p>
            <a:r>
              <a:rPr lang="el-GR" dirty="0" smtClean="0"/>
              <a:t>Πλ.συλλογη(υπεζωκοτικη συλλογη)</a:t>
            </a:r>
          </a:p>
          <a:p>
            <a:r>
              <a:rPr lang="el-GR" dirty="0" smtClean="0"/>
              <a:t>Αθροιση υγρου μεταξυ των πεταλων του υπεζωκοτα.(φυσιολογικα η υπεζωκοτικη κοιλοτητα περιεχει μικρη ποσοτητα υγρου ωστε να γλιστρανε τα 2 πεταλα μεταξυ τους</a:t>
            </a:r>
          </a:p>
          <a:p>
            <a:r>
              <a:rPr lang="el-GR" dirty="0" smtClean="0"/>
              <a:t>Για να φανει η συλλογη στην απλη ακτινογραφια θωρακα θα πρεπει να υπαρχει υγρο 300</a:t>
            </a:r>
            <a:r>
              <a:rPr lang="en-US" dirty="0" smtClean="0"/>
              <a:t>ml(</a:t>
            </a:r>
            <a:r>
              <a:rPr lang="el-GR" dirty="0" smtClean="0"/>
              <a:t>περιπου ενα μπουκαλι μπυρα απο το μπαρ)</a:t>
            </a:r>
            <a:endParaRPr lang="el-G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Μηχανισμοι-αιτιολογια</a:t>
            </a:r>
            <a:endParaRPr lang="el-GR" dirty="0"/>
          </a:p>
        </p:txBody>
      </p:sp>
      <p:sp>
        <p:nvSpPr>
          <p:cNvPr id="4" name="Content Placeholder 3"/>
          <p:cNvSpPr>
            <a:spLocks noGrp="1"/>
          </p:cNvSpPr>
          <p:nvPr>
            <p:ph sz="half" idx="2"/>
          </p:nvPr>
        </p:nvSpPr>
        <p:spPr>
          <a:xfrm>
            <a:off x="142844" y="1214423"/>
            <a:ext cx="8551100" cy="5082042"/>
          </a:xfrm>
        </p:spPr>
        <p:txBody>
          <a:bodyPr/>
          <a:lstStyle/>
          <a:p>
            <a:r>
              <a:rPr lang="el-GR" dirty="0" smtClean="0"/>
              <a:t>Εξοδος υγρου απο τα λεμφαγγεια του πνευμονα-υπεζωκοτα οσων αφορα παθησεις της καρδιας και του ηπατος</a:t>
            </a:r>
          </a:p>
          <a:p>
            <a:r>
              <a:rPr lang="el-GR" dirty="0" smtClean="0"/>
              <a:t>Φλεγμονη των πεταλων του υπεζωκοτα(αφορα πνευμονικες παθησεις και μη)</a:t>
            </a:r>
            <a:endParaRPr lang="el-G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
            <a:ext cx="9144000" cy="6296464"/>
          </a:xfrm>
        </p:spPr>
        <p:txBody>
          <a:bodyPr>
            <a:normAutofit lnSpcReduction="10000"/>
          </a:bodyPr>
          <a:lstStyle/>
          <a:p>
            <a:r>
              <a:rPr lang="el-GR" dirty="0" smtClean="0"/>
              <a:t>Η απλη φλεγμονη στην οποια δεν εχουμε αθροιση υγρου και το μονο συμπτωμα ειναι ο πονος (λοιμωξεις ιογενεισ αλλα και αλλες νοσοι)ονομαζεται ξηρα πλευριτιδα.Θεραπευεται με αντιφλεγμονωδη</a:t>
            </a:r>
          </a:p>
          <a:p>
            <a:r>
              <a:rPr lang="el-GR" dirty="0" smtClean="0"/>
              <a:t>Συχνοτερα ειναι η φλεγμονη σε συνδυασμο με συλλογη.Τα συμπτωματα ειναι συναρτηση του αιτιου που προκαλεσε την συλλογη,της ποσοτητας της συλλογης ,της θεσης,της ποιοτητας του υγρου,των επιπλοκων.Ετσι, μια μεγαλη υπεζωκοτικη συλλογη θα προκαλεσει εκτος απο πονο και δυσπνοια γιατι το υγρο πιεζει τον παρακειμενο πνευμονα και του μειωνει τον ογκο.Σε λοιμωξη και συλλογη,θα εχουμε πυρετο,κλπ</a:t>
            </a:r>
            <a:endParaRPr lang="el-G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0"/>
            <a:ext cx="8693944" cy="6857999"/>
          </a:xfrm>
        </p:spPr>
        <p:txBody>
          <a:bodyPr>
            <a:normAutofit fontScale="92500" lnSpcReduction="10000"/>
          </a:bodyPr>
          <a:lstStyle/>
          <a:p>
            <a:r>
              <a:rPr lang="el-GR" dirty="0" smtClean="0"/>
              <a:t>Βηχας(ερεθισμος διαφραγματος)</a:t>
            </a:r>
          </a:p>
          <a:p>
            <a:r>
              <a:rPr lang="el-GR" dirty="0" smtClean="0"/>
              <a:t>Πλευριτικο αλγος(στις αναπνευστικες κινησεις)</a:t>
            </a:r>
          </a:p>
          <a:p>
            <a:r>
              <a:rPr lang="el-GR" dirty="0" smtClean="0"/>
              <a:t>Δυσπνοια</a:t>
            </a:r>
          </a:p>
          <a:p>
            <a:r>
              <a:rPr lang="el-GR" dirty="0" smtClean="0"/>
              <a:t>Πυρετος</a:t>
            </a:r>
          </a:p>
          <a:p>
            <a:pPr>
              <a:buNone/>
            </a:pPr>
            <a:r>
              <a:rPr lang="el-GR" dirty="0" smtClean="0"/>
              <a:t>Διαγνωση—παρακεντηση συλλογης </a:t>
            </a:r>
          </a:p>
          <a:p>
            <a:pPr>
              <a:buNone/>
            </a:pPr>
            <a:r>
              <a:rPr lang="el-GR" dirty="0" smtClean="0"/>
              <a:t>Τα χαρακτηριστικα του υγρου μας δινουν σημαντικες πληροφοριες για την πιθανη αιτια της συλλογης</a:t>
            </a:r>
          </a:p>
          <a:p>
            <a:pPr>
              <a:buNone/>
            </a:pPr>
            <a:endParaRPr lang="el-GR" dirty="0" smtClean="0"/>
          </a:p>
          <a:p>
            <a:pPr>
              <a:buNone/>
            </a:pPr>
            <a:r>
              <a:rPr lang="el-GR" dirty="0" smtClean="0"/>
              <a:t>Οψη(θολη σε πυον,αιματηρη σε αιμορραγια-καρκινο-πνευμονικη εμβολη,διαυγης σε καρδιακη ανεπαρκεια)</a:t>
            </a:r>
          </a:p>
          <a:p>
            <a:pPr>
              <a:buNone/>
            </a:pPr>
            <a:r>
              <a:rPr lang="el-GR" dirty="0" smtClean="0"/>
              <a:t>Μετρηση ουσιων στο υγρο και κυτταρων στο υγρο</a:t>
            </a:r>
          </a:p>
          <a:p>
            <a:pPr>
              <a:buNone/>
            </a:pPr>
            <a:r>
              <a:rPr lang="el-GR" dirty="0" smtClean="0"/>
              <a:t>Καλλιεργεια του υγρου για μικροβια,μυκητες,παρασιτα,μυκοβακτηριδια </a:t>
            </a:r>
          </a:p>
          <a:p>
            <a:pPr>
              <a:buNone/>
            </a:pPr>
            <a:r>
              <a:rPr lang="el-GR" dirty="0" smtClean="0"/>
              <a:t>Κυτταρολογικη εξεταση υγρου(για κακοηθεια)</a:t>
            </a:r>
          </a:p>
          <a:p>
            <a:pPr>
              <a:buNone/>
            </a:pPr>
            <a:endParaRPr lang="el-GR" dirty="0" smtClean="0"/>
          </a:p>
          <a:p>
            <a:pPr>
              <a:buNone/>
            </a:pPr>
            <a:endParaRPr lang="el-GR" dirty="0" smtClean="0"/>
          </a:p>
          <a:p>
            <a:pPr>
              <a:buNone/>
            </a:pPr>
            <a:endParaRPr lang="el-G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0"/>
            <a:ext cx="9144000" cy="6857999"/>
          </a:xfrm>
        </p:spPr>
        <p:txBody>
          <a:bodyPr>
            <a:normAutofit lnSpcReduction="10000"/>
          </a:bodyPr>
          <a:lstStyle/>
          <a:p>
            <a:r>
              <a:rPr lang="el-GR" sz="1800" dirty="0" smtClean="0"/>
              <a:t>Οι συλλογες διακρινονται με βαση τα χαρακτηριστικα τους σε διιδρωματικες πλευριτικες συλλογες και σε εξιδρωματικες πλ.συλλογες</a:t>
            </a:r>
          </a:p>
          <a:p>
            <a:endParaRPr lang="el-GR" sz="1800" dirty="0" smtClean="0"/>
          </a:p>
          <a:p>
            <a:r>
              <a:rPr lang="el-GR" sz="1800" dirty="0" smtClean="0">
                <a:solidFill>
                  <a:srgbClr val="C00000"/>
                </a:solidFill>
              </a:rPr>
              <a:t>Διιδρωματικη συλλογη</a:t>
            </a:r>
          </a:p>
          <a:p>
            <a:r>
              <a:rPr lang="el-GR" sz="1800" dirty="0" smtClean="0"/>
              <a:t>Καρδιακη ανεπαρκεια,κιρρωση ηπατος,πνευμονικη εμβολη,νεφρωσικο συνδρομο,αιμοκαθαρση,υποθυρεοειδισμος,καρκινος ωοθηκων,συμπιεστικη περικαρδιτιδα</a:t>
            </a:r>
          </a:p>
          <a:p>
            <a:r>
              <a:rPr lang="el-GR" sz="1800" dirty="0" smtClean="0"/>
              <a:t>Η θεραπεια ειναι διουρητικα και η φαρμακευτικη αγωγη αναλογα της αιτιας</a:t>
            </a:r>
          </a:p>
          <a:p>
            <a:r>
              <a:rPr lang="el-GR" sz="1800" dirty="0" smtClean="0">
                <a:solidFill>
                  <a:srgbClr val="C00000"/>
                </a:solidFill>
              </a:rPr>
              <a:t>Εξιδρωματικη συλλογη</a:t>
            </a:r>
          </a:p>
          <a:p>
            <a:r>
              <a:rPr lang="el-GR" sz="1800" dirty="0" smtClean="0">
                <a:solidFill>
                  <a:srgbClr val="FFFFFF"/>
                </a:solidFill>
              </a:rPr>
              <a:t>Πνευμονια και παραπνευμονικη συλλογη</a:t>
            </a:r>
          </a:p>
          <a:p>
            <a:r>
              <a:rPr lang="el-GR" sz="1800" dirty="0" smtClean="0">
                <a:solidFill>
                  <a:srgbClr val="FFFFFF"/>
                </a:solidFill>
              </a:rPr>
              <a:t>Κακοηθεια</a:t>
            </a:r>
          </a:p>
          <a:p>
            <a:r>
              <a:rPr lang="el-GR" sz="1800" dirty="0" smtClean="0">
                <a:solidFill>
                  <a:srgbClr val="FFFFFF"/>
                </a:solidFill>
              </a:rPr>
              <a:t>Ρευματικα νοσηματα</a:t>
            </a:r>
          </a:p>
          <a:p>
            <a:r>
              <a:rPr lang="el-GR" sz="1800" dirty="0" smtClean="0">
                <a:solidFill>
                  <a:srgbClr val="FFFFFF"/>
                </a:solidFill>
              </a:rPr>
              <a:t>Πνευμονικη εμβολη</a:t>
            </a:r>
          </a:p>
          <a:p>
            <a:r>
              <a:rPr lang="el-GR" sz="1800" dirty="0" smtClean="0">
                <a:solidFill>
                  <a:srgbClr val="FFFFFF"/>
                </a:solidFill>
              </a:rPr>
              <a:t>Μεσοθηλιωμα(καρκινος υπεζωκοτα)</a:t>
            </a:r>
          </a:p>
          <a:p>
            <a:r>
              <a:rPr lang="el-GR" sz="1800" dirty="0" smtClean="0">
                <a:solidFill>
                  <a:srgbClr val="FFFFFF"/>
                </a:solidFill>
              </a:rPr>
              <a:t>Εμπυημα(συλλογη πυου..λογω βαρειας επιπλεγμενης πνευμονιας η αποστηματος)</a:t>
            </a:r>
          </a:p>
          <a:p>
            <a:r>
              <a:rPr lang="el-GR" sz="1800" dirty="0" smtClean="0">
                <a:solidFill>
                  <a:srgbClr val="FFFFFF"/>
                </a:solidFill>
              </a:rPr>
              <a:t>Φυματιωση</a:t>
            </a:r>
          </a:p>
          <a:p>
            <a:r>
              <a:rPr lang="el-GR" sz="1800" dirty="0" smtClean="0">
                <a:solidFill>
                  <a:srgbClr val="FFFFFF"/>
                </a:solidFill>
              </a:rPr>
              <a:t>Αποστηματα ανω κοιλιας,πβευμονα</a:t>
            </a:r>
          </a:p>
          <a:p>
            <a:r>
              <a:rPr lang="el-GR" sz="1800" dirty="0" smtClean="0">
                <a:solidFill>
                  <a:srgbClr val="FFFFFF"/>
                </a:solidFill>
              </a:rPr>
              <a:t>Σαρκοειδωση(μοιαζει με την φυματιωση)</a:t>
            </a:r>
          </a:p>
          <a:p>
            <a:r>
              <a:rPr lang="el-GR" sz="1800" dirty="0" smtClean="0">
                <a:solidFill>
                  <a:srgbClr val="FFFFFF"/>
                </a:solidFill>
              </a:rPr>
              <a:t>Τραυματικη συλλογη(αιμοθωρακας)</a:t>
            </a:r>
          </a:p>
          <a:p>
            <a:endParaRPr lang="el-GR" sz="1800" dirty="0">
              <a:solidFill>
                <a:srgbClr val="FFFFFF"/>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42844" y="142853"/>
            <a:ext cx="8551100" cy="6153612"/>
          </a:xfrm>
        </p:spPr>
        <p:txBody>
          <a:bodyPr>
            <a:normAutofit fontScale="92500" lnSpcReduction="10000"/>
          </a:bodyPr>
          <a:lstStyle/>
          <a:p>
            <a:r>
              <a:rPr lang="el-GR" dirty="0" smtClean="0"/>
              <a:t>Η αντιμετωπιση των εξιδρωματικων συλλογων ειναι η παροχετευση τους με καθετηρα η’ με σωληνα παροχετευσης-θωρακοστομιας.παραλληλα αντιμετωπιζουμε την αιτια και τελος σε συλλογες που αναπαραγονται συνεχως χρησιμοποιουνται αλλες τεχνικεσ(πλευροδεση,αποφλοιωση)</a:t>
            </a:r>
          </a:p>
          <a:p>
            <a:endParaRPr lang="el-GR" dirty="0" smtClean="0"/>
          </a:p>
          <a:p>
            <a:r>
              <a:rPr lang="el-GR" dirty="0" smtClean="0"/>
              <a:t>Εμπυημα—Σοβαρη περιπτωση συλλογης πουχαρακτηριζεται απο συλλογη πυου στην υπεζωκοτικη κοιλοτητα και χρειαζεται αμεση παροχετευση γιατι αποτελει συνεχη εστια μικροβιων και πολυ γρηγορα πηζει με αποτελεσμα να παροχετευεται εξαιρετικα δυσκολα (γινεται σαν μπετον) και ετσι ο πνευμονας δεν μπορει να εκπτυχθει.</a:t>
            </a:r>
            <a:endParaRPr lang="el-G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Πνευμοθωρακας</a:t>
            </a:r>
            <a:endParaRPr lang="el-GR" dirty="0"/>
          </a:p>
        </p:txBody>
      </p:sp>
      <p:sp>
        <p:nvSpPr>
          <p:cNvPr id="4" name="Content Placeholder 3"/>
          <p:cNvSpPr>
            <a:spLocks noGrp="1"/>
          </p:cNvSpPr>
          <p:nvPr>
            <p:ph sz="half" idx="2"/>
          </p:nvPr>
        </p:nvSpPr>
        <p:spPr>
          <a:xfrm>
            <a:off x="-214346" y="1214423"/>
            <a:ext cx="8908290" cy="5082042"/>
          </a:xfrm>
        </p:spPr>
        <p:txBody>
          <a:bodyPr>
            <a:normAutofit fontScale="77500" lnSpcReduction="20000"/>
          </a:bodyPr>
          <a:lstStyle/>
          <a:p>
            <a:r>
              <a:rPr lang="el-GR" dirty="0" smtClean="0"/>
              <a:t>Συλλογη αερα στην υπεζωκοτικη κοιλοτητα</a:t>
            </a:r>
          </a:p>
          <a:p>
            <a:r>
              <a:rPr lang="el-GR" dirty="0" smtClean="0"/>
              <a:t>Καποια τρυπα σε βρογχο εχει ως αποτελεσμα την εισοδο αερα με την εισπνοη στον υπεζωκοτα ο οποιος και αθροιζεται με καθε εισπνοη χωρις να μπορει να βγει</a:t>
            </a:r>
          </a:p>
          <a:p>
            <a:r>
              <a:rPr lang="el-GR" dirty="0" smtClean="0"/>
              <a:t>Ετσι εχουμε μειωση του ογκου του πνευμονα στο πασχον ημιθωρακιο και πιεση του αντιθετου πνευμονα απο την επακολουθη μετατοπιση των δομων του μεσοθωρακιου</a:t>
            </a:r>
          </a:p>
          <a:p>
            <a:r>
              <a:rPr lang="el-GR" dirty="0" smtClean="0"/>
              <a:t>Εχουμε ετσι πονο,δυσπνοια,διαταση σφαγιτιδων σε μεγαλο πνευμοθωρακα λογω πιεσης της ανω κοιλης φλεβας,υποταση,ταχυκαρδια..Πνευμοθωρακα μπορει να εχουμε και σε καταγματα πλευρων, μετα απο ρηξη εμφυσηματικων κυστεων,απο κακωσεις,ογκους κλπ</a:t>
            </a:r>
          </a:p>
          <a:p>
            <a:r>
              <a:rPr lang="el-GR" dirty="0" smtClean="0"/>
              <a:t>Οι μικροι πνευμοθωρακες απορροφουνται απο τον ιδιο τον υπεζωκοτα..Οι μεγαλες συλλογες αερα παροχετευονται με τοποθετηση θωρακικου σωληνα παροχετευσης</a:t>
            </a:r>
            <a:endParaRPr lang="el-G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Περιοριστικες νοσοι-επαγγελματικα νοσηματα</a:t>
            </a:r>
            <a:endParaRPr lang="el-GR" dirty="0"/>
          </a:p>
        </p:txBody>
      </p:sp>
      <p:sp>
        <p:nvSpPr>
          <p:cNvPr id="4" name="Content Placeholder 3"/>
          <p:cNvSpPr>
            <a:spLocks noGrp="1"/>
          </p:cNvSpPr>
          <p:nvPr>
            <p:ph sz="half" idx="2"/>
          </p:nvPr>
        </p:nvSpPr>
        <p:spPr>
          <a:xfrm>
            <a:off x="0" y="1770501"/>
            <a:ext cx="8693944" cy="4944647"/>
          </a:xfrm>
        </p:spPr>
        <p:txBody>
          <a:bodyPr/>
          <a:lstStyle/>
          <a:p>
            <a:r>
              <a:rPr lang="el-GR" dirty="0" smtClean="0"/>
              <a:t>Ειναι οι νοσοι οπου χαρακτηριζονται απο προοδευτικη μειωση του λειτουργικου ογκου του πνευμονα επειδη αντικαθισταται ο διαμεσος ιστος απο ινες κολλαγονου η αλλα στοιχεια(ινωση) και ετσι δεν μπορει να εκπτυχθει...Το αποτελεσμα ειναι η αναπνευστικη ανεπαρκεια και ο θανατος</a:t>
            </a:r>
            <a:endParaRPr lang="el-G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344" y="142852"/>
            <a:ext cx="8393936" cy="6572296"/>
          </a:xfrm>
        </p:spPr>
        <p:txBody>
          <a:bodyPr/>
          <a:lstStyle/>
          <a:p>
            <a:r>
              <a:rPr lang="el-GR" dirty="0" smtClean="0"/>
              <a:t>Διαμεσες πνευμονοπαθειες(πνευμονικη ινωση)</a:t>
            </a:r>
          </a:p>
          <a:p>
            <a:r>
              <a:rPr lang="el-GR" dirty="0" smtClean="0"/>
              <a:t>Σαρκοειδωση</a:t>
            </a:r>
          </a:p>
          <a:p>
            <a:r>
              <a:rPr lang="el-GR" dirty="0" smtClean="0"/>
              <a:t>Νοσηματα του κολλαγονου</a:t>
            </a:r>
          </a:p>
          <a:p>
            <a:r>
              <a:rPr lang="el-GR" dirty="0" smtClean="0"/>
              <a:t>Επαγγελματικα νοσηματα(αμιαντος,πυριτιο,αργιλος,μυκητες)</a:t>
            </a:r>
          </a:p>
          <a:p>
            <a:endParaRPr lang="el-GR" dirty="0" smtClean="0"/>
          </a:p>
          <a:p>
            <a:r>
              <a:rPr lang="el-GR" dirty="0" smtClean="0"/>
              <a:t>Η διαγνωση γινεται με βρογχοσκοπηση και βιοψια πνευμονα,σπιρομετρηση</a:t>
            </a:r>
          </a:p>
          <a:p>
            <a:r>
              <a:rPr lang="el-GR" dirty="0" smtClean="0"/>
              <a:t>Η θεραπεια ειναι τα κορτικοειδη και τα κυτταροστατικα φαρμακα</a:t>
            </a:r>
            <a:endParaRPr lang="el-G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smtClean="0"/>
              <a:t>φυματιωση</a:t>
            </a:r>
            <a:endParaRPr lang="el-GR" dirty="0"/>
          </a:p>
        </p:txBody>
      </p:sp>
      <p:pic>
        <p:nvPicPr>
          <p:cNvPr id="5" name="Content Placeholder 4" descr="098.JPG"/>
          <p:cNvPicPr>
            <a:picLocks noGrp="1" noChangeAspect="1"/>
          </p:cNvPicPr>
          <p:nvPr>
            <p:ph idx="1"/>
          </p:nvPr>
        </p:nvPicPr>
        <p:blipFill>
          <a:blip r:embed="rId2" cstate="print"/>
          <a:stretch>
            <a:fillRect/>
          </a:stretch>
        </p:blipFill>
        <p:spPr>
          <a:xfrm>
            <a:off x="1752600" y="1784350"/>
            <a:ext cx="6096000" cy="457200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ατελεκτασια</a:t>
            </a:r>
            <a:endParaRPr lang="el-GR" dirty="0"/>
          </a:p>
        </p:txBody>
      </p:sp>
      <p:pic>
        <p:nvPicPr>
          <p:cNvPr id="5" name="Content Placeholder 4" descr="DSC00178.JPG"/>
          <p:cNvPicPr>
            <a:picLocks noGrp="1" noChangeAspect="1"/>
          </p:cNvPicPr>
          <p:nvPr>
            <p:ph sz="half" idx="1"/>
          </p:nvPr>
        </p:nvPicPr>
        <p:blipFill>
          <a:blip r:embed="rId2" cstate="print"/>
          <a:stretch>
            <a:fillRect/>
          </a:stretch>
        </p:blipFill>
        <p:spPr>
          <a:xfrm>
            <a:off x="1428728" y="1571612"/>
            <a:ext cx="6535754" cy="4920079"/>
          </a:xfr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Πνευμονικη ινωση</a:t>
            </a:r>
            <a:endParaRPr lang="el-GR" dirty="0"/>
          </a:p>
        </p:txBody>
      </p:sp>
      <p:pic>
        <p:nvPicPr>
          <p:cNvPr id="5" name="Content Placeholder 4" descr="DSC00229.JPG"/>
          <p:cNvPicPr>
            <a:picLocks noGrp="1" noChangeAspect="1"/>
          </p:cNvPicPr>
          <p:nvPr>
            <p:ph sz="half" idx="1"/>
          </p:nvPr>
        </p:nvPicPr>
        <p:blipFill>
          <a:blip r:embed="rId2" cstate="print"/>
          <a:stretch>
            <a:fillRect/>
          </a:stretch>
        </p:blipFill>
        <p:spPr>
          <a:xfrm>
            <a:off x="1357289" y="1428736"/>
            <a:ext cx="6953299" cy="5214974"/>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βρογχοσκοπηση</a:t>
            </a:r>
            <a:endParaRPr lang="el-GR" dirty="0"/>
          </a:p>
        </p:txBody>
      </p:sp>
      <p:pic>
        <p:nvPicPr>
          <p:cNvPr id="5" name="Content Placeholder 4" descr="DSC00108.JPG"/>
          <p:cNvPicPr>
            <a:picLocks noGrp="1" noChangeAspect="1"/>
          </p:cNvPicPr>
          <p:nvPr>
            <p:ph sz="half" idx="1"/>
          </p:nvPr>
        </p:nvPicPr>
        <p:blipFill>
          <a:blip r:embed="rId2" cstate="print"/>
          <a:stretch>
            <a:fillRect/>
          </a:stretch>
        </p:blipFill>
        <p:spPr>
          <a:xfrm>
            <a:off x="1000100" y="1607331"/>
            <a:ext cx="7000892" cy="5250669"/>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βηρυλλιωση</a:t>
            </a:r>
            <a:endParaRPr lang="el-GR" dirty="0"/>
          </a:p>
        </p:txBody>
      </p:sp>
      <p:pic>
        <p:nvPicPr>
          <p:cNvPr id="5" name="Content Placeholder 4" descr="DSC00040.JPG"/>
          <p:cNvPicPr>
            <a:picLocks noGrp="1" noChangeAspect="1"/>
          </p:cNvPicPr>
          <p:nvPr>
            <p:ph sz="half" idx="1"/>
          </p:nvPr>
        </p:nvPicPr>
        <p:blipFill>
          <a:blip r:embed="rId2" cstate="print"/>
          <a:stretch>
            <a:fillRect/>
          </a:stretch>
        </p:blipFill>
        <p:spPr>
          <a:xfrm>
            <a:off x="1214414" y="1428736"/>
            <a:ext cx="6178564" cy="4661863"/>
          </a:xfr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Καρκινος πνευμονα</a:t>
            </a:r>
            <a:endParaRPr lang="el-GR" dirty="0"/>
          </a:p>
        </p:txBody>
      </p:sp>
      <p:pic>
        <p:nvPicPr>
          <p:cNvPr id="5" name="Content Placeholder 4" descr="pasai 1.jpg"/>
          <p:cNvPicPr>
            <a:picLocks noGrp="1" noChangeAspect="1"/>
          </p:cNvPicPr>
          <p:nvPr>
            <p:ph sz="half" idx="1"/>
          </p:nvPr>
        </p:nvPicPr>
        <p:blipFill>
          <a:blip r:embed="rId2" cstate="print"/>
          <a:stretch>
            <a:fillRect/>
          </a:stretch>
        </p:blipFill>
        <p:spPr>
          <a:xfrm>
            <a:off x="857224" y="1785926"/>
            <a:ext cx="6343540" cy="4759342"/>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Καρκινος </a:t>
            </a:r>
            <a:endParaRPr lang="el-GR" dirty="0"/>
          </a:p>
        </p:txBody>
      </p:sp>
      <p:pic>
        <p:nvPicPr>
          <p:cNvPr id="7" name="Content Placeholder 6" descr="069.JPG"/>
          <p:cNvPicPr>
            <a:picLocks noGrp="1" noChangeAspect="1"/>
          </p:cNvPicPr>
          <p:nvPr>
            <p:ph sz="half" idx="1"/>
          </p:nvPr>
        </p:nvPicPr>
        <p:blipFill>
          <a:blip r:embed="rId2" cstate="print"/>
          <a:stretch>
            <a:fillRect/>
          </a:stretch>
        </p:blipFill>
        <p:spPr>
          <a:xfrm rot="5400000">
            <a:off x="1396729" y="1317857"/>
            <a:ext cx="5278969" cy="5072099"/>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1184</TotalTime>
  <Words>4150</Words>
  <Application>Microsoft Office PowerPoint</Application>
  <PresentationFormat>On-screen Show (4:3)</PresentationFormat>
  <Paragraphs>401</Paragraphs>
  <Slides>64</Slides>
  <Notes>1</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Metro</vt:lpstr>
      <vt:lpstr>ΒΑΣΙΚΗ ΔΟΜΗ ΚΑΙ ΛΕΙΤΟΥΡΓΙΑ ΤΟΥ ΑΝΑΠΝΕΥΣΤΙΚΟΥ ΣΥΣΤΗΜΑΤΟΣ </vt:lpstr>
      <vt:lpstr>Slide 2</vt:lpstr>
      <vt:lpstr>Slide 3</vt:lpstr>
      <vt:lpstr>      Μηχανικη αναπνοης</vt:lpstr>
      <vt:lpstr>Παθολογια </vt:lpstr>
      <vt:lpstr>Αναπνευστικη Ανεπαρκεια </vt:lpstr>
      <vt:lpstr>Αιτια αναπνευστικης ανεπαρκειας</vt:lpstr>
      <vt:lpstr>Αποτελεσματα </vt:lpstr>
      <vt:lpstr>Αντιμετωπιση Αναπνευστικης ανεπαρκειας</vt:lpstr>
      <vt:lpstr>ΛΟΙΜΩΞΕΙΣ</vt:lpstr>
      <vt:lpstr>Slide 11</vt:lpstr>
      <vt:lpstr>Slide 12</vt:lpstr>
      <vt:lpstr>Slide 13</vt:lpstr>
      <vt:lpstr>Slide 14</vt:lpstr>
      <vt:lpstr>Slide 15</vt:lpstr>
      <vt:lpstr>Λοιμωξεις ανωτερου αναπνευστικου</vt:lpstr>
      <vt:lpstr>Slide 17</vt:lpstr>
      <vt:lpstr>Slide 18</vt:lpstr>
      <vt:lpstr>Slide 19</vt:lpstr>
      <vt:lpstr>ΒΡΟΓΧΙΚΟ ΑΣΘΜΑ</vt:lpstr>
      <vt:lpstr>Slide 21</vt:lpstr>
      <vt:lpstr>Slide 22</vt:lpstr>
      <vt:lpstr>Επιπλοκες και θεραπεια </vt:lpstr>
      <vt:lpstr>Φαρμακα για το ασθμα </vt:lpstr>
      <vt:lpstr>Slide 25</vt:lpstr>
      <vt:lpstr>Χρονια αποφρακτικη πνευμονοπαθεια(ΧΑΠ) </vt:lpstr>
      <vt:lpstr>Slide 27</vt:lpstr>
      <vt:lpstr>Διαγνωση θεραπεια</vt:lpstr>
      <vt:lpstr>Βρογχιεκτασιες-Κυστικη ινωση</vt:lpstr>
      <vt:lpstr>Πνευμονια</vt:lpstr>
      <vt:lpstr>Slide 31</vt:lpstr>
      <vt:lpstr>Slide 32</vt:lpstr>
      <vt:lpstr>Πνευμονικη θρομβοεμβολικη νοσος </vt:lpstr>
      <vt:lpstr>Slide 34</vt:lpstr>
      <vt:lpstr>Slide 35</vt:lpstr>
      <vt:lpstr>Διαγνωση θεραπεια</vt:lpstr>
      <vt:lpstr>Slide 37</vt:lpstr>
      <vt:lpstr>ΦΥΜΑΤΙΩΣΗ</vt:lpstr>
      <vt:lpstr>Slide 39</vt:lpstr>
      <vt:lpstr>Slide 40</vt:lpstr>
      <vt:lpstr>θεραπεια</vt:lpstr>
      <vt:lpstr>Καρκινος πνευμονα</vt:lpstr>
      <vt:lpstr>Slide 43</vt:lpstr>
      <vt:lpstr>Κλινικη εικονα </vt:lpstr>
      <vt:lpstr>Διαγνωση</vt:lpstr>
      <vt:lpstr>Σταδιοποιηση ΝSCLC   </vt:lpstr>
      <vt:lpstr>Θεραπεια μη-μικροκυτταρικου</vt:lpstr>
      <vt:lpstr>Μικροκυτταρικο</vt:lpstr>
      <vt:lpstr>Πλευριτικες συλλογες</vt:lpstr>
      <vt:lpstr>Μηχανισμοι-αιτιολογια</vt:lpstr>
      <vt:lpstr>Slide 51</vt:lpstr>
      <vt:lpstr>Slide 52</vt:lpstr>
      <vt:lpstr>Slide 53</vt:lpstr>
      <vt:lpstr>Slide 54</vt:lpstr>
      <vt:lpstr>Πνευμοθωρακας</vt:lpstr>
      <vt:lpstr>Περιοριστικες νοσοι-επαγγελματικα νοσηματα</vt:lpstr>
      <vt:lpstr>Slide 57</vt:lpstr>
      <vt:lpstr>φυματιωση</vt:lpstr>
      <vt:lpstr>ατελεκτασια</vt:lpstr>
      <vt:lpstr>Πνευμονικη ινωση</vt:lpstr>
      <vt:lpstr>βρογχοσκοπηση</vt:lpstr>
      <vt:lpstr>βηρυλλιωση</vt:lpstr>
      <vt:lpstr>Καρκινος πνευμονα</vt:lpstr>
      <vt:lpstr>Καρκινος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Β</dc:title>
  <dc:creator>GABRIEL</dc:creator>
  <cp:lastModifiedBy>gbi</cp:lastModifiedBy>
  <cp:revision>122</cp:revision>
  <dcterms:created xsi:type="dcterms:W3CDTF">2009-02-02T17:42:03Z</dcterms:created>
  <dcterms:modified xsi:type="dcterms:W3CDTF">2010-11-29T15:11:40Z</dcterms:modified>
</cp:coreProperties>
</file>