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25" autoAdjust="0"/>
    <p:restoredTop sz="86323" autoAdjust="0"/>
  </p:normalViewPr>
  <p:slideViewPr>
    <p:cSldViewPr>
      <p:cViewPr>
        <p:scale>
          <a:sx n="86" d="100"/>
          <a:sy n="86" d="100"/>
        </p:scale>
        <p:origin x="-1530" y="-234"/>
      </p:cViewPr>
      <p:guideLst>
        <p:guide orient="horz" pos="2160"/>
        <p:guide pos="2880"/>
      </p:guideLst>
    </p:cSldViewPr>
  </p:slideViewPr>
  <p:outlineViewPr>
    <p:cViewPr>
      <p:scale>
        <a:sx n="33" d="100"/>
        <a:sy n="33" d="100"/>
      </p:scale>
      <p:origin x="54" y="375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0F0DA4-7CF0-41F3-B7AC-34A425FBB19F}" type="datetimeFigureOut">
              <a:rPr lang="en-US" smtClean="0"/>
              <a:t>4/2/2012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B72748-A90D-4F68-A0C6-8DA032D4527D}" type="slidenum">
              <a:rPr lang="en-US" smtClean="0"/>
              <a:t>‹#›</a:t>
            </a:fld>
            <a:endParaRPr lang="en-US"/>
          </a:p>
        </p:txBody>
      </p:sp>
    </p:spTree>
    <p:extLst>
      <p:ext uri="{BB962C8B-B14F-4D97-AF65-F5344CB8AC3E}">
        <p14:creationId xmlns:p14="http://schemas.microsoft.com/office/powerpoint/2010/main" val="3110058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2B72748-A90D-4F68-A0C6-8DA032D4527D}" type="slidenum">
              <a:rPr lang="en-US" smtClean="0"/>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8CF1FEA0-3893-4951-8E86-C9438F4D0C8A}" type="datetimeFigureOut">
              <a:rPr lang="en-US" smtClean="0"/>
              <a:pPr/>
              <a:t>4/2/2012</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05409D77-7E7E-4D35-A8F9-3F6CD499051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8CF1FEA0-3893-4951-8E86-C9438F4D0C8A}" type="datetimeFigureOut">
              <a:rPr lang="en-US" smtClean="0"/>
              <a:pPr/>
              <a:t>4/2/2012</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05409D77-7E7E-4D35-A8F9-3F6CD499051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8CF1FEA0-3893-4951-8E86-C9438F4D0C8A}" type="datetimeFigureOut">
              <a:rPr lang="en-US" smtClean="0"/>
              <a:pPr/>
              <a:t>4/2/2012</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05409D77-7E7E-4D35-A8F9-3F6CD4990515}"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8CF1FEA0-3893-4951-8E86-C9438F4D0C8A}" type="datetimeFigureOut">
              <a:rPr lang="en-US" smtClean="0"/>
              <a:pPr/>
              <a:t>4/2/2012</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05409D77-7E7E-4D35-A8F9-3F6CD499051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8CF1FEA0-3893-4951-8E86-C9438F4D0C8A}" type="datetimeFigureOut">
              <a:rPr lang="en-US" smtClean="0"/>
              <a:pPr/>
              <a:t>4/2/2012</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05409D77-7E7E-4D35-A8F9-3F6CD499051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CF1FEA0-3893-4951-8E86-C9438F4D0C8A}" type="datetimeFigureOut">
              <a:rPr lang="en-US" smtClean="0"/>
              <a:pPr/>
              <a:t>4/2/2012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09D77-7E7E-4D35-A8F9-3F6CD499051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8CF1FEA0-3893-4951-8E86-C9438F4D0C8A}" type="datetimeFigureOut">
              <a:rPr lang="en-US" smtClean="0"/>
              <a:pPr/>
              <a:t>4/2/2012</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05409D77-7E7E-4D35-A8F9-3F6CD499051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8CF1FEA0-3893-4951-8E86-C9438F4D0C8A}" type="datetimeFigureOut">
              <a:rPr lang="en-US" smtClean="0"/>
              <a:pPr/>
              <a:t>4/2/2012</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05409D77-7E7E-4D35-A8F9-3F6CD499051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8CF1FEA0-3893-4951-8E86-C9438F4D0C8A}" type="datetimeFigureOut">
              <a:rPr lang="en-US" smtClean="0"/>
              <a:pPr/>
              <a:t>4/2/2012</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05409D77-7E7E-4D35-A8F9-3F6CD499051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F1FEA0-3893-4951-8E86-C9438F4D0C8A}" type="datetimeFigureOut">
              <a:rPr lang="en-US" smtClean="0"/>
              <a:pPr/>
              <a:t>4/2/2012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09D77-7E7E-4D35-A8F9-3F6CD499051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F1FEA0-3893-4951-8E86-C9438F4D0C8A}" type="datetimeFigureOut">
              <a:rPr lang="en-US" smtClean="0"/>
              <a:pPr/>
              <a:t>4/2/2012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09D77-7E7E-4D35-A8F9-3F6CD499051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8CF1FEA0-3893-4951-8E86-C9438F4D0C8A}" type="datetimeFigureOut">
              <a:rPr lang="en-US" smtClean="0"/>
              <a:pPr/>
              <a:t>4/2/2012</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05409D77-7E7E-4D35-A8F9-3F6CD499051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b="0" dirty="0" smtClean="0"/>
              <a:t>ΠΑΘΟΛΟΓΙΑ   ΑΝΑΠΝΕΥΣΤΙΚΟΥ  ΣΥΣΤΗΜΑΤΟΣ</a:t>
            </a:r>
            <a:endParaRPr lang="en-US" b="0" dirty="0"/>
          </a:p>
        </p:txBody>
      </p:sp>
      <p:sp>
        <p:nvSpPr>
          <p:cNvPr id="3" name="Subtitle 2"/>
          <p:cNvSpPr>
            <a:spLocks noGrp="1"/>
          </p:cNvSpPr>
          <p:nvPr>
            <p:ph type="subTitle" idx="1"/>
          </p:nvPr>
        </p:nvSpPr>
        <p:spPr>
          <a:xfrm flipH="1">
            <a:off x="8603454" y="3929066"/>
            <a:ext cx="45719" cy="45719"/>
          </a:xfrm>
        </p:spPr>
        <p:txBody>
          <a:bodyPr>
            <a:normAutofit fontScale="25000" lnSpcReduction="20000"/>
          </a:bodyPr>
          <a:lstStyle/>
          <a:p>
            <a:endParaRPr lang="en-US" dirty="0"/>
          </a:p>
        </p:txBody>
      </p:sp>
      <p:pic>
        <p:nvPicPr>
          <p:cNvPr id="4" name="Picture 3" descr="SNC00016.jpg"/>
          <p:cNvPicPr>
            <a:picLocks noChangeAspect="1"/>
          </p:cNvPicPr>
          <p:nvPr/>
        </p:nvPicPr>
        <p:blipFill>
          <a:blip r:embed="rId2" cstate="print"/>
          <a:stretch>
            <a:fillRect/>
          </a:stretch>
        </p:blipFill>
        <p:spPr>
          <a:xfrm>
            <a:off x="5357818" y="2857496"/>
            <a:ext cx="3357586" cy="4000504"/>
          </a:xfrm>
          <a:prstGeom prst="rect">
            <a:avLst/>
          </a:prstGeom>
        </p:spPr>
      </p:pic>
      <p:pic>
        <p:nvPicPr>
          <p:cNvPr id="6" name="Picture 5" descr="03062007(007).jpg"/>
          <p:cNvPicPr>
            <a:picLocks noChangeAspect="1"/>
          </p:cNvPicPr>
          <p:nvPr/>
        </p:nvPicPr>
        <p:blipFill>
          <a:blip r:embed="rId3" cstate="print"/>
          <a:stretch>
            <a:fillRect/>
          </a:stretch>
        </p:blipFill>
        <p:spPr>
          <a:xfrm>
            <a:off x="0" y="2928934"/>
            <a:ext cx="3929058" cy="392906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ΑΝΩΤΕΡΟ ΑΝΑΠΝΕΥΣΤΙΚΟ</a:t>
            </a:r>
            <a:br>
              <a:rPr lang="el-GR" dirty="0" smtClean="0"/>
            </a:br>
            <a:endParaRPr lang="en-US" dirty="0"/>
          </a:p>
        </p:txBody>
      </p:sp>
      <p:sp>
        <p:nvSpPr>
          <p:cNvPr id="3" name="Content Placeholder 2"/>
          <p:cNvSpPr>
            <a:spLocks noGrp="1"/>
          </p:cNvSpPr>
          <p:nvPr>
            <p:ph idx="1"/>
          </p:nvPr>
        </p:nvSpPr>
        <p:spPr>
          <a:xfrm>
            <a:off x="457200" y="1600201"/>
            <a:ext cx="7467600" cy="1757362"/>
          </a:xfrm>
        </p:spPr>
        <p:txBody>
          <a:bodyPr/>
          <a:lstStyle/>
          <a:p>
            <a:r>
              <a:rPr lang="el-GR" dirty="0" smtClean="0"/>
              <a:t>ΜΥΤΗ</a:t>
            </a:r>
          </a:p>
          <a:p>
            <a:r>
              <a:rPr lang="el-GR" dirty="0" smtClean="0"/>
              <a:t>ΣΤΟΜΑΤΟΦΑΡΥΓΓΑΣ</a:t>
            </a:r>
          </a:p>
          <a:p>
            <a:r>
              <a:rPr lang="el-GR" dirty="0" smtClean="0"/>
              <a:t>ΛΑΡΥΓΓΑΣ</a:t>
            </a:r>
          </a:p>
          <a:p>
            <a:pPr>
              <a:buNone/>
            </a:pPr>
            <a:endParaRPr lang="en-US"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ΚΑΤΩΤΕΡΟ ΑΝΑΠΝΕΥΣΤΙΚΟ</a:t>
            </a:r>
            <a:br>
              <a:rPr lang="el-GR" dirty="0" smtClean="0"/>
            </a:br>
            <a:endParaRPr lang="en-US" dirty="0"/>
          </a:p>
        </p:txBody>
      </p:sp>
      <p:sp>
        <p:nvSpPr>
          <p:cNvPr id="3" name="Content Placeholder 2"/>
          <p:cNvSpPr>
            <a:spLocks noGrp="1"/>
          </p:cNvSpPr>
          <p:nvPr>
            <p:ph idx="1"/>
          </p:nvPr>
        </p:nvSpPr>
        <p:spPr/>
        <p:txBody>
          <a:bodyPr/>
          <a:lstStyle/>
          <a:p>
            <a:r>
              <a:rPr lang="el-GR" dirty="0" smtClean="0"/>
              <a:t>ΤΡΑΧΕΙΑ</a:t>
            </a:r>
          </a:p>
          <a:p>
            <a:r>
              <a:rPr lang="el-GR" dirty="0" smtClean="0"/>
              <a:t>ΒΡΟΓΧΙΚΟ ΔΕΝΤΡΟ</a:t>
            </a:r>
          </a:p>
          <a:p>
            <a:r>
              <a:rPr lang="el-GR" dirty="0" smtClean="0"/>
              <a:t>ΠΝΕΥΜΟΝΕΣ</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0"/>
            <a:ext cx="7467600" cy="1143000"/>
          </a:xfrm>
        </p:spPr>
        <p:txBody>
          <a:bodyPr>
            <a:normAutofit fontScale="90000"/>
          </a:bodyPr>
          <a:lstStyle/>
          <a:p>
            <a:r>
              <a:rPr lang="el-GR" dirty="0" smtClean="0"/>
              <a:t>ΑΝΑΤΟΜΙΑ ΚΑΙ ΦΥΣΙΟΛΟΓΙΑ</a:t>
            </a:r>
            <a:br>
              <a:rPr lang="el-GR" dirty="0" smtClean="0"/>
            </a:br>
            <a:endParaRPr lang="en-US" dirty="0"/>
          </a:p>
        </p:txBody>
      </p:sp>
      <p:pic>
        <p:nvPicPr>
          <p:cNvPr id="4" name="Content Placeholder 3" descr="SNC00018.jpg"/>
          <p:cNvPicPr>
            <a:picLocks noGrp="1" noChangeAspect="1"/>
          </p:cNvPicPr>
          <p:nvPr>
            <p:ph idx="1"/>
          </p:nvPr>
        </p:nvPicPr>
        <p:blipFill>
          <a:blip r:embed="rId2" cstate="print"/>
          <a:stretch>
            <a:fillRect/>
          </a:stretch>
        </p:blipFill>
        <p:spPr>
          <a:xfrm>
            <a:off x="0" y="1071546"/>
            <a:ext cx="7929586" cy="5786454"/>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l-GR" dirty="0" smtClean="0"/>
              <a:t>Το ανωτερο αναπνευστικο χρησιμευει για την εισοδο και μεταφορα του αερα που περιεχει οξυγονο μεχρι τις κυψελιδες στους πνευμονες.Ο αερας εισερχεται με την εισπνοη απο τη μυτη και το στομα και μεσω της τραχειας και το δικτυο των αεραγωγων(βρογχοι)φτανει στις πνευμονικες κυψελιδες,στο επιπεδο της αναπνευστικης μεμβρανης( απο τη μια πλευρα υπαρχει αερας και απο την αλλη αιμα)</a:t>
            </a:r>
          </a:p>
          <a:p>
            <a:r>
              <a:rPr lang="el-GR" dirty="0" smtClean="0"/>
              <a:t>Απο εδω,το οξυγονο περνα στο αιμα(διαχυση),συνδεεται πανω στα ερυθρα αιμοσφαιρια με την αιμοσφαιρινη και ξεκινα το ταξιδι μεσα στα αγγεια για να οξυγονωσει τους ιστους και να παραχθει η απαραιτητη ενεργεια και να λειτουργησουν τα οργανα μας.Ταυτοχρονα τα προιοντα του μεταβολισμου στον οργανισμο(τα τοξικα αερια οπως το διοξειδιο του ανθρακα)που συσσωρευται στο αιμα και κυκλοφορει ελευθερα ,με την εκπνοη απομακρυνεται στην ατμοσφαιρα...</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l-GR" dirty="0" smtClean="0"/>
              <a:t>Ολες οι παθησεις του αναπνευστικου οταν αφεθουν χωρις θεραπεια εχουν ως τελικη καταληξη την αναπνευστικη ανεπαρκεια ,δηλαδη την αδυναμια του οργανισμου να επιτελεσει την ανταλλαγη των αεριων(την εισοδο του οξυγονου στο αιμα και την αποβολη του διοξειδιου του ανθρακα απο τον οργανισμο στην ατμοσφαιρα)</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Συπτωματα αναπνευστικων παθησεων</a:t>
            </a:r>
            <a:endParaRPr lang="en-US" dirty="0"/>
          </a:p>
        </p:txBody>
      </p:sp>
      <p:sp>
        <p:nvSpPr>
          <p:cNvPr id="3" name="Content Placeholder 2"/>
          <p:cNvSpPr>
            <a:spLocks noGrp="1"/>
          </p:cNvSpPr>
          <p:nvPr>
            <p:ph idx="1"/>
          </p:nvPr>
        </p:nvSpPr>
        <p:spPr/>
        <p:txBody>
          <a:bodyPr>
            <a:normAutofit fontScale="92500" lnSpcReduction="20000"/>
          </a:bodyPr>
          <a:lstStyle/>
          <a:p>
            <a:r>
              <a:rPr lang="el-GR" dirty="0" smtClean="0"/>
              <a:t>ΒΗΧΑΣ</a:t>
            </a:r>
          </a:p>
          <a:p>
            <a:pPr>
              <a:buNone/>
            </a:pPr>
            <a:r>
              <a:rPr lang="el-GR" dirty="0" smtClean="0"/>
              <a:t>Με τον βηχα (αντανακλαστικο)φυσιολογικα επιτελειται η καθαρση των βρογχων απο διαφορα βλαπτικα αιτια που με την εισπνοη μπαινουν στην τραχεια και προκαλουν απο μια απλη φλεγμονη μεχρι και σοβαρες καταστασεις στους αεραγωγους και το πνευμονικο παρεγχυμα.Με τον βηχα επισης ξενα σωματα που εχουν κατα λαθος εισροφηθει αποβαλλονται.Ο βηχας ειναι σημειο ερεθισμου της τραχειας και τον βρογχων.</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l-GR" dirty="0" smtClean="0"/>
              <a:t>Ο βηχας διακρινεται σε ξηρος(χωρις απογρεμψη)και παραγωγικος,οταν συνοδευεται απο αποβολη εκκρισεων</a:t>
            </a:r>
          </a:p>
          <a:p>
            <a:r>
              <a:rPr lang="el-GR" dirty="0" smtClean="0"/>
              <a:t>Μπορει να εχει οξεια εισβολη οπως συμβαινει στο ασθμα και σε διαφορες λοιμωξεις κυριως ιογενεις αλλα μπορει να ειναι και διαρκειας ανω των </a:t>
            </a:r>
            <a:r>
              <a:rPr lang="en-US" dirty="0" smtClean="0"/>
              <a:t>3</a:t>
            </a:r>
            <a:r>
              <a:rPr lang="en-US" baseline="0" dirty="0" smtClean="0"/>
              <a:t> </a:t>
            </a:r>
            <a:r>
              <a:rPr lang="el-GR" baseline="0" dirty="0" smtClean="0"/>
              <a:t>εβδομαδων</a:t>
            </a:r>
            <a:r>
              <a:rPr lang="el-GR" dirty="0" smtClean="0"/>
              <a:t> οπωτε χαρακτηριζεται ως χρονιος.</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l-GR" dirty="0" smtClean="0"/>
              <a:t>Χρονιος βηχας μπορει να ειναι αποτελεσμα των παρακατω</a:t>
            </a:r>
          </a:p>
          <a:p>
            <a:r>
              <a:rPr lang="el-GR" dirty="0" smtClean="0"/>
              <a:t>Ασθμα</a:t>
            </a:r>
          </a:p>
          <a:p>
            <a:r>
              <a:rPr lang="el-GR" dirty="0" smtClean="0"/>
              <a:t>Γαστροισοφαγικη παλινδρομηση</a:t>
            </a:r>
          </a:p>
          <a:p>
            <a:r>
              <a:rPr lang="el-GR" dirty="0" smtClean="0"/>
              <a:t>Οπισθορινικη εκκριση απο αλλεργικη ρινιτιδα,συναχι,ιγμοριτιδα</a:t>
            </a:r>
          </a:p>
          <a:p>
            <a:r>
              <a:rPr lang="el-GR" dirty="0" smtClean="0"/>
              <a:t>Φαρμακα(αντιυπερτασικα)</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Αιτιολογια βηχα</a:t>
            </a:r>
            <a:endParaRPr lang="en-US" dirty="0"/>
          </a:p>
        </p:txBody>
      </p:sp>
      <p:sp>
        <p:nvSpPr>
          <p:cNvPr id="3" name="Content Placeholder 2"/>
          <p:cNvSpPr>
            <a:spLocks noGrp="1"/>
          </p:cNvSpPr>
          <p:nvPr>
            <p:ph idx="1"/>
          </p:nvPr>
        </p:nvSpPr>
        <p:spPr/>
        <p:txBody>
          <a:bodyPr>
            <a:normAutofit fontScale="55000" lnSpcReduction="20000"/>
          </a:bodyPr>
          <a:lstStyle/>
          <a:p>
            <a:r>
              <a:rPr lang="el-GR" dirty="0" smtClean="0"/>
              <a:t>Λοιμωξη(Βρογχιτιδα,Πνευμονια,κ.α)</a:t>
            </a:r>
          </a:p>
          <a:p>
            <a:r>
              <a:rPr lang="el-GR" dirty="0" smtClean="0"/>
              <a:t>Χρονια αποφρακτικη πνευμονοπαθεια</a:t>
            </a:r>
          </a:p>
          <a:p>
            <a:r>
              <a:rPr lang="el-GR" dirty="0" smtClean="0"/>
              <a:t>Βρογχικο Ασθμα</a:t>
            </a:r>
          </a:p>
          <a:p>
            <a:r>
              <a:rPr lang="el-GR" dirty="0" smtClean="0"/>
              <a:t>Καρκινος πνευμονα(οταν πιεζει τους Βρογχους  η/κ την τραχεια η ακομα τους διαβρωνει)</a:t>
            </a:r>
          </a:p>
          <a:p>
            <a:r>
              <a:rPr lang="el-GR" dirty="0" smtClean="0"/>
              <a:t>Βρογχιεκτασιες</a:t>
            </a:r>
          </a:p>
          <a:p>
            <a:r>
              <a:rPr lang="el-GR" dirty="0" smtClean="0"/>
              <a:t>Κυστικη ινωση</a:t>
            </a:r>
          </a:p>
          <a:p>
            <a:r>
              <a:rPr lang="el-GR" dirty="0" smtClean="0"/>
              <a:t>Διαμεσες πνευμονοπαθειες(Προσβαλλουν τον στηρηκτικο ιστο του πνευμονα)</a:t>
            </a:r>
          </a:p>
          <a:p>
            <a:r>
              <a:rPr lang="el-GR" dirty="0" smtClean="0"/>
              <a:t>Ερεθισμος του βρογχικου δεντρου απο ατμοσφαιρικους ρυπους και το καπνισμα</a:t>
            </a:r>
          </a:p>
          <a:p>
            <a:r>
              <a:rPr lang="el-GR" dirty="0" smtClean="0"/>
              <a:t>Ξενο σωμα </a:t>
            </a:r>
          </a:p>
          <a:p>
            <a:r>
              <a:rPr lang="el-GR" dirty="0" smtClean="0"/>
              <a:t>Φυματιωση,Σαρκοειδωση(οι διογκωμενοι λεμφαδενες πιεζουν τους βρογχους και ετσι τους ερεθιζουν και προκαλουν βηχα)</a:t>
            </a:r>
          </a:p>
          <a:p>
            <a:r>
              <a:rPr lang="el-GR" dirty="0" smtClean="0"/>
              <a:t>Αλλα αιτια βηχα εκτος απο το αναπνευστικο ειναι η Καρδιακη ανεπαρκεια και κυριως το Πνευμονικο οιδημα,αλλα και ψυχογενη αιτια οπου σπανια ανταποκρινονται στα αντιβηχικα</a:t>
            </a:r>
          </a:p>
          <a:p>
            <a:r>
              <a:rPr lang="el-GR"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Θεραπεια βηχα</a:t>
            </a:r>
            <a:endParaRPr lang="en-US" dirty="0"/>
          </a:p>
        </p:txBody>
      </p:sp>
      <p:sp>
        <p:nvSpPr>
          <p:cNvPr id="3" name="Content Placeholder 2"/>
          <p:cNvSpPr>
            <a:spLocks noGrp="1"/>
          </p:cNvSpPr>
          <p:nvPr>
            <p:ph idx="1"/>
          </p:nvPr>
        </p:nvSpPr>
        <p:spPr/>
        <p:txBody>
          <a:bodyPr/>
          <a:lstStyle/>
          <a:p>
            <a:r>
              <a:rPr lang="el-GR" dirty="0" smtClean="0"/>
              <a:t>Αντιμετωπιση υποκειμενης νοσου</a:t>
            </a:r>
          </a:p>
          <a:p>
            <a:r>
              <a:rPr lang="el-GR" dirty="0" smtClean="0"/>
              <a:t>Αντιβηχικα και απογχρεμπτικα(καταστελλουν τον επιμονο βηχα και μαλακωνουν τις εκκρισεις)</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ΔΥΣΠΝΟΙΑ</a:t>
            </a:r>
            <a:endParaRPr lang="en-US" dirty="0"/>
          </a:p>
        </p:txBody>
      </p:sp>
      <p:sp>
        <p:nvSpPr>
          <p:cNvPr id="3" name="Content Placeholder 2"/>
          <p:cNvSpPr>
            <a:spLocks noGrp="1"/>
          </p:cNvSpPr>
          <p:nvPr>
            <p:ph idx="1"/>
          </p:nvPr>
        </p:nvSpPr>
        <p:spPr/>
        <p:txBody>
          <a:bodyPr>
            <a:normAutofit fontScale="92500"/>
          </a:bodyPr>
          <a:lstStyle/>
          <a:p>
            <a:r>
              <a:rPr lang="el-GR" dirty="0" smtClean="0"/>
              <a:t>Υποκειμενικο αισθημα.Περιγραφεται συχνα σαν διψα για αερα,δυσφορια στο στηθος,βαρος στο στηθος,σφυξιμο,ευκολο λαχανιασμα στην ασκηση, ακομα και στην ηρεμια.Συχνα συνοδευεται με ταχεια αναπνοη η ακομα και με ταχυκαρδια.</a:t>
            </a:r>
          </a:p>
          <a:p>
            <a:r>
              <a:rPr lang="el-GR" dirty="0" smtClean="0"/>
              <a:t>Η δυσπνοια υποδηλωνει κυριως χαμηλη οξυγονωση του αιματος και ειναι χαρακτηριστικο της αναπνευστικης αλλα και της καρδιακης ανεπαρκειας.</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Παθησεις με χαρακτηριστικο την δυσπνοια</a:t>
            </a:r>
            <a:endParaRPr lang="en-US" sz="3600" dirty="0"/>
          </a:p>
        </p:txBody>
      </p:sp>
      <p:sp>
        <p:nvSpPr>
          <p:cNvPr id="3" name="Content Placeholder 2"/>
          <p:cNvSpPr>
            <a:spLocks noGrp="1"/>
          </p:cNvSpPr>
          <p:nvPr>
            <p:ph idx="1"/>
          </p:nvPr>
        </p:nvSpPr>
        <p:spPr/>
        <p:txBody>
          <a:bodyPr>
            <a:normAutofit fontScale="55000" lnSpcReduction="20000"/>
          </a:bodyPr>
          <a:lstStyle/>
          <a:p>
            <a:r>
              <a:rPr lang="el-GR" dirty="0" smtClean="0"/>
              <a:t>Καρδιακη ανεπαρκεια και η επιπλοκη της το πνευμονικο οιδημα.Εδω συνηθως η δυσπνοια ειναι μεγαλη κυριως την νυχτα και ο αρρωστος ειναι καθιστος γιατι ετσι ανασαινει καλυτερα(ορθοπνοια) αφου οι πνευμονες εχουν καταληφθει με υγρο..Επισης λογω της μειωμενης ικανοτητας εισπνοης ,λαχανιαζει κιολας(κοντανασαινει).</a:t>
            </a:r>
          </a:p>
          <a:p>
            <a:r>
              <a:rPr lang="el-GR" dirty="0" smtClean="0"/>
              <a:t>Αιφνιδια εισβολη δυσπνοιας συνανταμε στον πνευμοθωρακα και στην πνευμονικη εμβολη.Οξεια δυσπνοια εχουμε και στην στεφανιαια νοσο(στηθαγχη,οξυ εμφραγμα του μυοκαρδιου)αλλα και στον καρδιακο επιπωματισμο.</a:t>
            </a:r>
          </a:p>
          <a:p>
            <a:r>
              <a:rPr lang="el-GR" dirty="0" smtClean="0"/>
              <a:t>Το βρογχικο και το αλλεργικο βρογχικο ασθμα συνοδευονται απο δυσπνοια κυριως την νυχτα γιατι το βραδυ εχουμε χαμηλα επιπεδα των ορμονων που κρατουν τους βρογχους ανοικτους.</a:t>
            </a:r>
          </a:p>
          <a:p>
            <a:r>
              <a:rPr lang="el-GR" dirty="0" smtClean="0"/>
              <a:t>Δυσπνοια ακομα εχουμε σε αποφραξη των αεραγωγων απο βλεννα(βρογχιτιδες,ασθμα),σε λαρυγγοσπασμο,σε αποφραξη ανωτερων αεροφορων οδων απο ξενο σωμα η αιμα</a:t>
            </a:r>
          </a:p>
          <a:p>
            <a:r>
              <a:rPr lang="el-GR" dirty="0" smtClean="0"/>
              <a:t>Μια μεγαλη υπεζωκοτικη συλλογη κανει δυσπνοια</a:t>
            </a:r>
          </a:p>
          <a:p>
            <a:r>
              <a:rPr lang="el-GR" dirty="0" smtClean="0"/>
              <a:t>Τελος σε μυοσκελετικα νοσηματα οπως σε δυσμορφιες του θωρακα(σκολιωση,κυφωση),σε παραληση του διαφραγματος.</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Θωρακαλγια</a:t>
            </a:r>
            <a:br>
              <a:rPr lang="el-GR" dirty="0" smtClean="0"/>
            </a:br>
            <a:endParaRPr lang="en-US" dirty="0"/>
          </a:p>
        </p:txBody>
      </p:sp>
      <p:sp>
        <p:nvSpPr>
          <p:cNvPr id="3" name="Content Placeholder 2"/>
          <p:cNvSpPr>
            <a:spLocks noGrp="1"/>
          </p:cNvSpPr>
          <p:nvPr>
            <p:ph idx="1"/>
          </p:nvPr>
        </p:nvSpPr>
        <p:spPr/>
        <p:txBody>
          <a:bodyPr>
            <a:normAutofit lnSpcReduction="10000"/>
          </a:bodyPr>
          <a:lstStyle/>
          <a:p>
            <a:r>
              <a:rPr lang="el-GR" dirty="0" smtClean="0"/>
              <a:t>Απο τις δομες του θωρακα ευαισθητες στον πονο ειναι ο τοιχωματικος υπεζωκοτας,οι μεγαλοι αεραγωγοι,το θωρακικο τοιχωμα,το διαφραγμα,το μεσοθωρακιο</a:t>
            </a:r>
          </a:p>
          <a:p>
            <a:r>
              <a:rPr lang="el-GR" dirty="0" smtClean="0"/>
              <a:t>Δεν πονανε =πνευμονικο παρεγχυμα,σπλαχνικος υπεζωκοτας.</a:t>
            </a:r>
          </a:p>
          <a:p>
            <a:endParaRPr lang="el-GR" dirty="0" smtClean="0"/>
          </a:p>
          <a:p>
            <a:r>
              <a:rPr lang="el-GR" dirty="0" smtClean="0"/>
              <a:t>Ο πονος συχνα αντανακλαται και σε γειτονικες περιοχες</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l-GR" sz="2800" dirty="0" smtClean="0"/>
              <a:t>Οξυ πλευριτικο αλγος(διαξυφιστικο,καλα εντοπισμενο,επιδεινωνεται με το βηχα και την εισπνοη ,την οποια περιοριζει και συνεπως μπορει να προκαλει και δυσπνοια.</a:t>
            </a:r>
          </a:p>
          <a:p>
            <a:r>
              <a:rPr lang="el-GR" dirty="0" smtClean="0"/>
              <a:t>Αιτια πλευριτικου αλγους</a:t>
            </a:r>
            <a:r>
              <a:rPr lang="en-US" dirty="0" smtClean="0"/>
              <a:t>:</a:t>
            </a:r>
            <a:endParaRPr lang="el-GR" dirty="0" smtClean="0"/>
          </a:p>
          <a:p>
            <a:pPr>
              <a:buNone/>
            </a:pPr>
            <a:endParaRPr lang="en-US" dirty="0" smtClean="0"/>
          </a:p>
          <a:p>
            <a:pPr>
              <a:buNone/>
            </a:pPr>
            <a:r>
              <a:rPr lang="el-GR" dirty="0" smtClean="0"/>
              <a:t>    </a:t>
            </a:r>
            <a:r>
              <a:rPr lang="el-GR" sz="2400" dirty="0" smtClean="0"/>
              <a:t>Πνευμονικο εμφρακτο(απο πνευμονικη εμβολη)</a:t>
            </a:r>
          </a:p>
          <a:p>
            <a:pPr>
              <a:buNone/>
            </a:pPr>
            <a:r>
              <a:rPr lang="el-GR" sz="2400" dirty="0" smtClean="0"/>
              <a:t>     Πνευμονια</a:t>
            </a:r>
          </a:p>
          <a:p>
            <a:pPr>
              <a:buNone/>
            </a:pPr>
            <a:r>
              <a:rPr lang="el-GR" sz="2400" dirty="0" smtClean="0"/>
              <a:t>     Πνευμοθωρακας</a:t>
            </a:r>
          </a:p>
          <a:p>
            <a:pPr>
              <a:buNone/>
            </a:pPr>
            <a:r>
              <a:rPr lang="el-GR" sz="2400" dirty="0" smtClean="0"/>
              <a:t>     Φλεγμονη του υπεζωκοτα</a:t>
            </a:r>
          </a:p>
          <a:p>
            <a:pPr>
              <a:buNone/>
            </a:pPr>
            <a:r>
              <a:rPr lang="el-GR" sz="2400" dirty="0" smtClean="0"/>
              <a:t>     Περικαρδιτιδα</a:t>
            </a:r>
          </a:p>
          <a:p>
            <a:pPr>
              <a:buNone/>
            </a:pPr>
            <a:r>
              <a:rPr lang="el-GR" sz="2400" dirty="0" smtClean="0"/>
              <a:t>     Μυοσκελετικα αλγη</a:t>
            </a:r>
          </a:p>
          <a:p>
            <a:pPr>
              <a:buNone/>
            </a:pPr>
            <a:r>
              <a:rPr lang="el-GR" sz="2400" dirty="0" smtClean="0"/>
              <a:t>     ΠαγκρεατιτιδαΥποδιαφραγματικο αποστημα</a:t>
            </a:r>
          </a:p>
          <a:p>
            <a:pPr>
              <a:buNone/>
            </a:pPr>
            <a:r>
              <a:rPr lang="el-GR" sz="2400" dirty="0" smtClean="0"/>
              <a:t>     Οξυ εμφραγμα μυοκαρδιου κ.α</a:t>
            </a:r>
          </a:p>
          <a:p>
            <a:pPr>
              <a:buNone/>
            </a:pPr>
            <a:r>
              <a:rPr lang="el-GR" sz="2400" dirty="0" smtClean="0"/>
              <a:t>     Υπεζωκοτικη συλλογη</a:t>
            </a:r>
          </a:p>
          <a:p>
            <a:pPr>
              <a:buNone/>
            </a:pPr>
            <a:r>
              <a:rPr lang="el-GR" sz="2400" dirty="0" smtClean="0"/>
              <a:t>      Χολοκυστιτιδα</a:t>
            </a:r>
          </a:p>
          <a:p>
            <a:pPr>
              <a:buNone/>
            </a:pPr>
            <a:r>
              <a:rPr lang="el-GR" sz="2400" dirty="0" smtClean="0"/>
              <a:t>       Πεπτικο ελκος</a:t>
            </a:r>
          </a:p>
          <a:p>
            <a:pPr>
              <a:buNone/>
            </a:pPr>
            <a:r>
              <a:rPr lang="el-GR" sz="2400" dirty="0" smtClean="0"/>
              <a:t>                                   </a:t>
            </a:r>
          </a:p>
          <a:p>
            <a:pPr>
              <a:buNone/>
            </a:pPr>
            <a:endParaRPr lang="el-GR" sz="2400" dirty="0" smtClean="0"/>
          </a:p>
          <a:p>
            <a:pPr>
              <a:buNone/>
            </a:pPr>
            <a:r>
              <a:rPr lang="el-GR" sz="2400" dirty="0" smtClean="0"/>
              <a:t/>
            </a:r>
            <a:br>
              <a:rPr lang="el-GR" sz="2400" dirty="0" smtClean="0"/>
            </a:br>
            <a:r>
              <a:rPr lang="el-GR" sz="2400" dirty="0" smtClean="0"/>
              <a:t> </a:t>
            </a:r>
          </a:p>
          <a:p>
            <a:pPr>
              <a:buNone/>
            </a:pPr>
            <a:r>
              <a:rPr lang="el-GR"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 </a:t>
            </a:r>
            <a:endParaRPr lang="en-US" dirty="0"/>
          </a:p>
        </p:txBody>
      </p:sp>
      <p:sp>
        <p:nvSpPr>
          <p:cNvPr id="3" name="Content Placeholder 2"/>
          <p:cNvSpPr>
            <a:spLocks noGrp="1"/>
          </p:cNvSpPr>
          <p:nvPr>
            <p:ph idx="1"/>
          </p:nvPr>
        </p:nvSpPr>
        <p:spPr/>
        <p:txBody>
          <a:bodyPr/>
          <a:lstStyle/>
          <a:p>
            <a:r>
              <a:rPr lang="el-GR" dirty="0" smtClean="0"/>
              <a:t>Το χρονιο αλγος στον θωρακα μπορει να κρυβει καποιον Καρκινο,η αλλο συστηματικο νοσημα,καποια φλεγμονη στον υπεζωκοτα.</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Αιμοπτυση</a:t>
            </a:r>
            <a:endParaRPr lang="en-US" dirty="0"/>
          </a:p>
        </p:txBody>
      </p:sp>
      <p:sp>
        <p:nvSpPr>
          <p:cNvPr id="3" name="Content Placeholder 2"/>
          <p:cNvSpPr>
            <a:spLocks noGrp="1"/>
          </p:cNvSpPr>
          <p:nvPr>
            <p:ph idx="1"/>
          </p:nvPr>
        </p:nvSpPr>
        <p:spPr/>
        <p:txBody>
          <a:bodyPr/>
          <a:lstStyle/>
          <a:p>
            <a:r>
              <a:rPr lang="el-GR" dirty="0" smtClean="0"/>
              <a:t>Ειναι η αποβολη αιματος με τον βηχα(ενω η αιματεμεση οπου το αιμα προερχεται απο το γαστρεντερικο συστημα ειναι η αποβολη αιματος με τον εμμετο)</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l-GR" dirty="0" smtClean="0"/>
              <a:t>Το αιμα προερχεται απο την τραχεια και τους βρογχους τους οποιους και ερεθιζει,ο ασθενης βηχει και ετσι προσπαθει να το αποβαλλει γιατι αν δεν βγει σε λιγη ωρα θα πηξει και θα πεθανει απο ασφυξια.</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l-GR" dirty="0" smtClean="0"/>
              <a:t>Μπορει καποιος αρρωστος να εχει στα πτυελα του αιματηρη προσμιξη(αιμοφυρτα πτυελα).Καλο ειναι να το διακρινουμε απο μια αιμοπτυση ωστε να ξερουμε ποιο ειναι απειλητικο για την ζωη και ποιο οχι.Μια μεγαλη αιμοπτυση μπορει να προκαλεσει μεγαλη αιμοδυναμικη ασταθεια στον αρρωστο μεχρι και σοκ και ετσι να πεθανει πολυ γρηγορα μεσα σε λεπτα..Το ποιο επικυνδινο στις μαζικες αιμοπτυσεις ειναι οτι ο ασθενης δεν προλαβαινει να υποστει κυκλοφοριακο σοκ γιατι πεθαινει απο ασφυξια,πνιγεται στο ιδιο του το αιμα.</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Διαγνωση και αντιμετωπιση</a:t>
            </a:r>
            <a:endParaRPr lang="en-US" dirty="0"/>
          </a:p>
        </p:txBody>
      </p:sp>
      <p:sp>
        <p:nvSpPr>
          <p:cNvPr id="3" name="Content Placeholder 2"/>
          <p:cNvSpPr>
            <a:spLocks noGrp="1"/>
          </p:cNvSpPr>
          <p:nvPr>
            <p:ph idx="1"/>
          </p:nvPr>
        </p:nvSpPr>
        <p:spPr/>
        <p:txBody>
          <a:bodyPr/>
          <a:lstStyle/>
          <a:p>
            <a:r>
              <a:rPr lang="el-GR" dirty="0" smtClean="0"/>
              <a:t>Ληψη ιστορικου(φαρμακα,νοσηματα)</a:t>
            </a:r>
          </a:p>
          <a:p>
            <a:r>
              <a:rPr lang="el-GR" dirty="0" smtClean="0"/>
              <a:t>Απο πουπροερχεται το αιμα(ειναι απο το στομα μηπως?εχει χαλασμενα δοντια?μηπως εχει καποιο αγγειο στη μυτη που σπαει συχνα?)</a:t>
            </a:r>
          </a:p>
          <a:p>
            <a:r>
              <a:rPr lang="el-GR" dirty="0" smtClean="0"/>
              <a:t>Ποσοτητα αιματος που απεβαλε</a:t>
            </a:r>
          </a:p>
          <a:p>
            <a:r>
              <a:rPr lang="el-GR" dirty="0" smtClean="0"/>
              <a:t>Εχει αλλα συμπτωματα?</a:t>
            </a:r>
          </a:p>
          <a:p>
            <a:r>
              <a:rPr lang="el-GR" dirty="0" smtClean="0"/>
              <a:t>Ειναι κοκκινο η μαυρο?</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αιτιολογια</a:t>
            </a:r>
            <a:endParaRPr lang="en-US" dirty="0"/>
          </a:p>
        </p:txBody>
      </p:sp>
      <p:sp>
        <p:nvSpPr>
          <p:cNvPr id="3" name="Content Placeholder 2"/>
          <p:cNvSpPr>
            <a:spLocks noGrp="1"/>
          </p:cNvSpPr>
          <p:nvPr>
            <p:ph idx="1"/>
          </p:nvPr>
        </p:nvSpPr>
        <p:spPr/>
        <p:txBody>
          <a:bodyPr>
            <a:normAutofit fontScale="77500" lnSpcReduction="20000"/>
          </a:bodyPr>
          <a:lstStyle/>
          <a:p>
            <a:r>
              <a:rPr lang="el-GR" dirty="0" smtClean="0"/>
              <a:t>Κακοηθειες</a:t>
            </a:r>
          </a:p>
          <a:p>
            <a:r>
              <a:rPr lang="el-GR" dirty="0" smtClean="0"/>
              <a:t>Βρογχιεκτασιες</a:t>
            </a:r>
          </a:p>
          <a:p>
            <a:r>
              <a:rPr lang="el-GR" dirty="0" smtClean="0"/>
              <a:t>Φυματιωση</a:t>
            </a:r>
          </a:p>
          <a:p>
            <a:r>
              <a:rPr lang="el-GR" dirty="0" smtClean="0"/>
              <a:t>Λοιμωξεις</a:t>
            </a:r>
          </a:p>
          <a:p>
            <a:r>
              <a:rPr lang="el-GR" dirty="0" smtClean="0"/>
              <a:t>Πνευμονικη εμβολη</a:t>
            </a:r>
          </a:p>
          <a:p>
            <a:r>
              <a:rPr lang="el-GR" dirty="0" smtClean="0"/>
              <a:t>Αντιπηκτικα φαρμακα</a:t>
            </a:r>
          </a:p>
          <a:p>
            <a:r>
              <a:rPr lang="el-GR" dirty="0" smtClean="0"/>
              <a:t>Καρδιακη ανεπαρκεια</a:t>
            </a:r>
          </a:p>
          <a:p>
            <a:r>
              <a:rPr lang="el-GR" dirty="0" smtClean="0"/>
              <a:t>Στενωση μιτροειδους Βαλβιδας</a:t>
            </a:r>
          </a:p>
          <a:p>
            <a:r>
              <a:rPr lang="el-GR" dirty="0" smtClean="0"/>
              <a:t>Κακωσεις</a:t>
            </a:r>
          </a:p>
          <a:p>
            <a:r>
              <a:rPr lang="el-GR" dirty="0" smtClean="0"/>
              <a:t>Ιατρογενως</a:t>
            </a:r>
          </a:p>
          <a:p>
            <a:r>
              <a:rPr lang="el-GR" dirty="0" smtClean="0"/>
              <a:t>Αρτηριοφλεβωδεις δυσπλασιες</a:t>
            </a:r>
          </a:p>
          <a:p>
            <a:r>
              <a:rPr lang="el-GR" smtClean="0"/>
              <a:t>Χρονια αποφρακτικη πνευμονοπαθεια</a:t>
            </a:r>
            <a:endParaRPr lang="el-GR"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Αντιμετωπιση μαζικης αιμοπτυσης</a:t>
            </a:r>
            <a:endParaRPr lang="en-US" dirty="0"/>
          </a:p>
        </p:txBody>
      </p:sp>
      <p:sp>
        <p:nvSpPr>
          <p:cNvPr id="3" name="Content Placeholder 2"/>
          <p:cNvSpPr>
            <a:spLocks noGrp="1"/>
          </p:cNvSpPr>
          <p:nvPr>
            <p:ph idx="1"/>
          </p:nvPr>
        </p:nvSpPr>
        <p:spPr/>
        <p:txBody>
          <a:bodyPr/>
          <a:lstStyle/>
          <a:p>
            <a:r>
              <a:rPr lang="el-GR" dirty="0" smtClean="0"/>
              <a:t>Παντα εφαρμοζουμε το </a:t>
            </a:r>
            <a:r>
              <a:rPr lang="en-US" dirty="0" smtClean="0"/>
              <a:t>ABCD</a:t>
            </a:r>
          </a:p>
          <a:p>
            <a:r>
              <a:rPr lang="en-US" dirty="0" smtClean="0"/>
              <a:t>Airway</a:t>
            </a:r>
          </a:p>
          <a:p>
            <a:r>
              <a:rPr lang="en-US" dirty="0" smtClean="0"/>
              <a:t>Breathing</a:t>
            </a:r>
          </a:p>
          <a:p>
            <a:r>
              <a:rPr lang="en-US" dirty="0" smtClean="0"/>
              <a:t>Circulation</a:t>
            </a:r>
          </a:p>
          <a:p>
            <a:pPr>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l-GR" dirty="0" smtClean="0"/>
              <a:t>Α  Προστασια αεραγωγου.Πρεπει να παραμεινουν βατες,ανοιχτες(αναρροφησεις,στοματοφαρυγγικος αεραγωγος,λαρυγγικη μασκα,διασωληνωση τραχειας και μηχανικος αερισμος)</a:t>
            </a:r>
          </a:p>
          <a:p>
            <a:r>
              <a:rPr lang="el-GR" dirty="0" smtClean="0"/>
              <a:t>Β   Διατηρηση οξυγονωσης αιματος μετο να αερισουμε τον αρρωστο(μασκα αμπου,παροχη οξυγονου).Επισης προστασια υγειους πνευμονα με κατακλιση απο την πασχουσα πλευρα ωστε το αιμα να μην χυθει και στον υγειη</a:t>
            </a:r>
          </a:p>
          <a:p>
            <a:r>
              <a:rPr lang="el-GR" dirty="0" smtClean="0"/>
              <a:t>Δινουμε οξυγονο σε υψηλη συγκεντρωση και μειγματα,συνηθως με τις μασκες </a:t>
            </a:r>
            <a:r>
              <a:rPr lang="en-US" dirty="0" err="1" smtClean="0"/>
              <a:t>Venturi</a:t>
            </a:r>
            <a:endParaRPr lang="en-US" dirty="0" smtClean="0"/>
          </a:p>
          <a:p>
            <a:r>
              <a:rPr lang="el-GR" dirty="0" smtClean="0"/>
              <a:t>Υποστηριξη της κυκλοφοριας(τοποθετηση κεντρικων γραμμων ,οι καθετηρες σε περιφερικες φλεβες και εναρξη χορηγησης υγρων)Παραλληλα στελνουμε μια διασταυρωση αιματος ωστε αν χρειαστει να γινει μεταγγιση αιματος αμεσα.</a:t>
            </a:r>
          </a:p>
          <a:p>
            <a:endParaRPr lang="el-GR" dirty="0" smtClean="0"/>
          </a:p>
          <a:p>
            <a:endParaRPr lang="el-GR"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l-GR" dirty="0" smtClean="0"/>
              <a:t>Αν ο αρρωστος περνει αντιπηκτικα τοτε τα σταματαμε και του χορηγουμε βιταμινη-Κ</a:t>
            </a:r>
          </a:p>
          <a:p>
            <a:pPr>
              <a:buNone/>
            </a:pPr>
            <a:r>
              <a:rPr lang="el-GR" dirty="0" smtClean="0"/>
              <a:t>Τα υπολοιπα τα αναλαμβανουν οι ειδικοι....</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NC00022.jpg"/>
          <p:cNvPicPr>
            <a:picLocks noChangeAspect="1"/>
          </p:cNvPicPr>
          <p:nvPr/>
        </p:nvPicPr>
        <p:blipFill>
          <a:blip r:embed="rId2" cstate="print"/>
          <a:stretch>
            <a:fillRect/>
          </a:stretch>
        </p:blipFill>
        <p:spPr>
          <a:xfrm>
            <a:off x="2571736" y="571480"/>
            <a:ext cx="4572032" cy="4000504"/>
          </a:xfrm>
          <a:prstGeom prst="rect">
            <a:avLst/>
          </a:prstGeom>
        </p:spPr>
      </p:pic>
      <p:sp>
        <p:nvSpPr>
          <p:cNvPr id="8" name="Text Placeholder 7"/>
          <p:cNvSpPr>
            <a:spLocks noGrp="1"/>
          </p:cNvSpPr>
          <p:nvPr>
            <p:ph type="body" sz="half" idx="2"/>
          </p:nvPr>
        </p:nvSpPr>
        <p:spPr>
          <a:xfrm>
            <a:off x="1143000" y="4643446"/>
            <a:ext cx="7333488" cy="1909754"/>
          </a:xfrm>
        </p:spPr>
        <p:txBody>
          <a:bodyPr>
            <a:normAutofit fontScale="92500" lnSpcReduction="20000"/>
          </a:bodyPr>
          <a:lstStyle/>
          <a:p>
            <a:r>
              <a:rPr lang="el-GR" sz="1600" dirty="0" smtClean="0"/>
              <a:t>Ευχαριστω πολυ για την υπομονη σας</a:t>
            </a:r>
          </a:p>
          <a:p>
            <a:endParaRPr lang="el-GR" sz="1600" dirty="0" smtClean="0"/>
          </a:p>
          <a:p>
            <a:endParaRPr lang="el-GR" sz="1600" dirty="0" smtClean="0"/>
          </a:p>
          <a:p>
            <a:endParaRPr lang="el-GR" sz="1600" dirty="0" smtClean="0"/>
          </a:p>
          <a:p>
            <a:endParaRPr lang="el-GR" sz="1600" dirty="0" smtClean="0"/>
          </a:p>
          <a:p>
            <a:r>
              <a:rPr lang="el-GR" sz="1600" dirty="0" smtClean="0"/>
              <a:t>                                                                                  ΓΑΒΡΙΗΛ Α ΙΣΑΑΚΙΔΗΣ</a:t>
            </a:r>
          </a:p>
          <a:p>
            <a:r>
              <a:rPr lang="el-GR" sz="1600" dirty="0" smtClean="0"/>
              <a:t>                                                                            </a:t>
            </a:r>
          </a:p>
          <a:p>
            <a:r>
              <a:rPr lang="el-GR" sz="1600" smtClean="0"/>
              <a:t>                                                                                    </a:t>
            </a:r>
            <a:endParaRPr lang="el-GR" sz="1300" dirty="0" smtClean="0"/>
          </a:p>
          <a:p>
            <a:r>
              <a:rPr lang="el-GR" sz="1600" dirty="0" smtClean="0"/>
              <a:t>                                                                              </a:t>
            </a:r>
            <a:endParaRPr lang="en-US" sz="1600" dirty="0"/>
          </a:p>
        </p:txBody>
      </p:sp>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224</TotalTime>
  <Words>1043</Words>
  <Application>Microsoft Office PowerPoint</Application>
  <PresentationFormat>Προβολή στην οθόνη (4:3)</PresentationFormat>
  <Paragraphs>119</Paragraphs>
  <Slides>25</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25</vt:i4>
      </vt:variant>
    </vt:vector>
  </HeadingPairs>
  <TitlesOfParts>
    <vt:vector size="26" baseType="lpstr">
      <vt:lpstr>Verve</vt:lpstr>
      <vt:lpstr>ΠΑΘΟΛΟΓΙΑ   ΑΝΑΠΝΕΥΣΤΙΚΟΥ  ΣΥΣΤΗΜΑΤΟΣ</vt:lpstr>
      <vt:lpstr>ΑΝΩΤΕΡΟ ΑΝΑΠΝΕΥΣΤΙΚΟ </vt:lpstr>
      <vt:lpstr>ΚΑΤΩΤΕΡΟ ΑΝΑΠΝΕΥΣΤΙΚΟ </vt:lpstr>
      <vt:lpstr>ΑΝΑΤΟΜΙΑ ΚΑΙ ΦΥΣΙΟΛΟΓΙΑ </vt:lpstr>
      <vt:lpstr>Παρουσίαση του PowerPoint</vt:lpstr>
      <vt:lpstr>Παρουσίαση του PowerPoint</vt:lpstr>
      <vt:lpstr>Συπτωματα αναπνευστικων παθησεων</vt:lpstr>
      <vt:lpstr>Παρουσίαση του PowerPoint</vt:lpstr>
      <vt:lpstr>Παρουσίαση του PowerPoint</vt:lpstr>
      <vt:lpstr>Αιτιολογια βηχα</vt:lpstr>
      <vt:lpstr>Θεραπεια βηχα</vt:lpstr>
      <vt:lpstr>ΔΥΣΠΝΟΙΑ</vt:lpstr>
      <vt:lpstr>Παθησεις με χαρακτηριστικο την δυσπνοια</vt:lpstr>
      <vt:lpstr>Θωρακαλγια </vt:lpstr>
      <vt:lpstr>Παρουσίαση του PowerPoint</vt:lpstr>
      <vt:lpstr> </vt:lpstr>
      <vt:lpstr>Αιμοπτυση</vt:lpstr>
      <vt:lpstr>Παρουσίαση του PowerPoint</vt:lpstr>
      <vt:lpstr>Παρουσίαση του PowerPoint</vt:lpstr>
      <vt:lpstr>Διαγνωση και αντιμετωπιση</vt:lpstr>
      <vt:lpstr>αιτιολογια</vt:lpstr>
      <vt:lpstr>Αντιμετωπιση μαζικης αιμοπτυσης</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gbi</dc:creator>
  <cp:lastModifiedBy>gabriel</cp:lastModifiedBy>
  <cp:revision>27</cp:revision>
  <dcterms:created xsi:type="dcterms:W3CDTF">2009-01-27T21:02:39Z</dcterms:created>
  <dcterms:modified xsi:type="dcterms:W3CDTF">2012-04-02T15:07:06Z</dcterms:modified>
</cp:coreProperties>
</file>